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7"/>
  </p:notesMasterIdLst>
  <p:sldIdLst>
    <p:sldId id="306" r:id="rId2"/>
    <p:sldId id="307" r:id="rId3"/>
    <p:sldId id="308" r:id="rId4"/>
    <p:sldId id="309" r:id="rId5"/>
    <p:sldId id="310" r:id="rId6"/>
    <p:sldId id="311" r:id="rId7"/>
    <p:sldId id="312" r:id="rId8"/>
    <p:sldId id="313" r:id="rId9"/>
    <p:sldId id="314" r:id="rId10"/>
    <p:sldId id="315" r:id="rId11"/>
    <p:sldId id="316" r:id="rId12"/>
    <p:sldId id="317" r:id="rId13"/>
    <p:sldId id="318" r:id="rId14"/>
    <p:sldId id="319" r:id="rId15"/>
    <p:sldId id="288" r:id="rId16"/>
    <p:sldId id="302" r:id="rId17"/>
    <p:sldId id="304" r:id="rId18"/>
    <p:sldId id="325" r:id="rId19"/>
    <p:sldId id="321" r:id="rId20"/>
    <p:sldId id="276" r:id="rId21"/>
    <p:sldId id="324" r:id="rId22"/>
    <p:sldId id="322" r:id="rId23"/>
    <p:sldId id="323" r:id="rId24"/>
    <p:sldId id="287" r:id="rId25"/>
    <p:sldId id="303" r:id="rId26"/>
  </p:sldIdLst>
  <p:sldSz cx="9906000" cy="6858000" type="A4"/>
  <p:notesSz cx="6735763" cy="9866313"/>
  <p:defaultTextStyle>
    <a:defPPr>
      <a:defRPr lang="ja-JP"/>
    </a:defPPr>
    <a:lvl1pPr algn="l" defTabSz="1066800" rtl="0" eaLnBrk="0" fontAlgn="base" hangingPunct="0">
      <a:spcBef>
        <a:spcPct val="0"/>
      </a:spcBef>
      <a:spcAft>
        <a:spcPct val="0"/>
      </a:spcAft>
      <a:defRPr kumimoji="1" sz="2100"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1pPr>
    <a:lvl2pPr marL="533400" indent="-76200" algn="l" defTabSz="1066800" rtl="0" eaLnBrk="0" fontAlgn="base" hangingPunct="0">
      <a:spcBef>
        <a:spcPct val="0"/>
      </a:spcBef>
      <a:spcAft>
        <a:spcPct val="0"/>
      </a:spcAft>
      <a:defRPr kumimoji="1" sz="2100"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2pPr>
    <a:lvl3pPr marL="1066800" indent="-152400" algn="l" defTabSz="1066800" rtl="0" eaLnBrk="0" fontAlgn="base" hangingPunct="0">
      <a:spcBef>
        <a:spcPct val="0"/>
      </a:spcBef>
      <a:spcAft>
        <a:spcPct val="0"/>
      </a:spcAft>
      <a:defRPr kumimoji="1" sz="2100"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3pPr>
    <a:lvl4pPr marL="1600200" indent="-228600" algn="l" defTabSz="1066800" rtl="0" eaLnBrk="0" fontAlgn="base" hangingPunct="0">
      <a:spcBef>
        <a:spcPct val="0"/>
      </a:spcBef>
      <a:spcAft>
        <a:spcPct val="0"/>
      </a:spcAft>
      <a:defRPr kumimoji="1" sz="2100"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4pPr>
    <a:lvl5pPr marL="2133600" indent="-304800" algn="l" defTabSz="1066800" rtl="0" eaLnBrk="0" fontAlgn="base" hangingPunct="0">
      <a:spcBef>
        <a:spcPct val="0"/>
      </a:spcBef>
      <a:spcAft>
        <a:spcPct val="0"/>
      </a:spcAft>
      <a:defRPr kumimoji="1" sz="2100"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kumimoji="1" sz="2100"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kumimoji="1" sz="2100"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kumimoji="1" sz="2100"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kumimoji="1" sz="2100"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614">
          <p15:clr>
            <a:srgbClr val="A4A3A4"/>
          </p15:clr>
        </p15:guide>
        <p15:guide id="2" orient="horz" pos="2160">
          <p15:clr>
            <a:srgbClr val="A4A3A4"/>
          </p15:clr>
        </p15:guide>
        <p15:guide id="3" pos="3380">
          <p15:clr>
            <a:srgbClr val="A4A3A4"/>
          </p15:clr>
        </p15:guide>
        <p15:guide id="4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FF99"/>
    <a:srgbClr val="FF9900"/>
    <a:srgbClr val="FFE07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スタイルなし、表のグリッド線なし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012ECD-51FC-41F1-AA8D-1B2483CD663E}" styleName="淡色スタイル 2 - アクセント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E9639D4-E3E2-4D34-9284-5A2195B3D0D7}" styleName="スタイル (淡色)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BC89EF96-8CEA-46FF-86C4-4CE0E7609802}" styleName="淡色スタイル 3 - アクセント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CF1AB2-1976-4502-BF36-3FF5EA218861}" styleName="中間スタイル 4 - アクセント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D7AC3CCA-C797-4891-BE02-D94E43425B78}" styleName="スタイル (中間)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868" autoAdjust="0"/>
    <p:restoredTop sz="93525" autoAdjust="0"/>
  </p:normalViewPr>
  <p:slideViewPr>
    <p:cSldViewPr>
      <p:cViewPr varScale="1">
        <p:scale>
          <a:sx n="63" d="100"/>
          <a:sy n="63" d="100"/>
        </p:scale>
        <p:origin x="1336" y="44"/>
      </p:cViewPr>
      <p:guideLst>
        <p:guide orient="horz" pos="2614"/>
        <p:guide orient="horz" pos="2160"/>
        <p:guide pos="338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-337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AF5F07C-CB96-4B96-AEC1-789E85846B6E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A6924B2A-1C5B-49BE-857F-00FB3690362B}">
      <dgm:prSet phldrT="[テキスト]" custT="1"/>
      <dgm:spPr/>
      <dgm:t>
        <a:bodyPr/>
        <a:lstStyle/>
        <a:p>
          <a:r>
            <a:rPr kumimoji="1" lang="en-US" altLang="ja-JP" sz="4400" dirty="0"/>
            <a:t>2017</a:t>
          </a:r>
          <a:endParaRPr kumimoji="1" lang="ja-JP" altLang="en-US" sz="4400" dirty="0"/>
        </a:p>
      </dgm:t>
    </dgm:pt>
    <dgm:pt modelId="{B7ABC4CC-894B-4347-A061-096CD69E4D75}" type="parTrans" cxnId="{1BCE6A2A-68BF-4113-AF7D-610A293F8C18}">
      <dgm:prSet/>
      <dgm:spPr/>
      <dgm:t>
        <a:bodyPr/>
        <a:lstStyle/>
        <a:p>
          <a:endParaRPr kumimoji="1" lang="ja-JP" altLang="en-US" sz="4400"/>
        </a:p>
      </dgm:t>
    </dgm:pt>
    <dgm:pt modelId="{A34004F9-CBF1-4938-9E1F-3464EFFE7BBF}" type="sibTrans" cxnId="{1BCE6A2A-68BF-4113-AF7D-610A293F8C18}">
      <dgm:prSet/>
      <dgm:spPr/>
      <dgm:t>
        <a:bodyPr/>
        <a:lstStyle/>
        <a:p>
          <a:endParaRPr kumimoji="1" lang="ja-JP" altLang="en-US" sz="4400"/>
        </a:p>
      </dgm:t>
    </dgm:pt>
    <dgm:pt modelId="{4AD24616-29BE-4594-B30A-FA3A3C740E74}">
      <dgm:prSet phldrT="[テキスト]" custT="1"/>
      <dgm:spPr/>
      <dgm:t>
        <a:bodyPr/>
        <a:lstStyle/>
        <a:p>
          <a:r>
            <a:rPr kumimoji="1" lang="en-US" altLang="ja-JP" sz="4400" dirty="0"/>
            <a:t>2018</a:t>
          </a:r>
          <a:endParaRPr kumimoji="1" lang="ja-JP" altLang="en-US" sz="4400" dirty="0"/>
        </a:p>
      </dgm:t>
    </dgm:pt>
    <dgm:pt modelId="{1E2B1542-7305-4FE8-BF32-3B649685BDF7}" type="parTrans" cxnId="{4DEE24D5-6049-4785-A8DA-1BB989599F52}">
      <dgm:prSet/>
      <dgm:spPr/>
      <dgm:t>
        <a:bodyPr/>
        <a:lstStyle/>
        <a:p>
          <a:endParaRPr kumimoji="1" lang="ja-JP" altLang="en-US" sz="4400"/>
        </a:p>
      </dgm:t>
    </dgm:pt>
    <dgm:pt modelId="{E60D396A-AD94-44AB-A4A1-3C92FC6351D2}" type="sibTrans" cxnId="{4DEE24D5-6049-4785-A8DA-1BB989599F52}">
      <dgm:prSet/>
      <dgm:spPr/>
      <dgm:t>
        <a:bodyPr/>
        <a:lstStyle/>
        <a:p>
          <a:endParaRPr kumimoji="1" lang="ja-JP" altLang="en-US" sz="4400"/>
        </a:p>
      </dgm:t>
    </dgm:pt>
    <dgm:pt modelId="{3FA95808-0A25-4F8D-91A1-E2D6FDEF8169}">
      <dgm:prSet phldrT="[テキスト]" custT="1"/>
      <dgm:spPr/>
      <dgm:t>
        <a:bodyPr/>
        <a:lstStyle/>
        <a:p>
          <a:r>
            <a:rPr kumimoji="1" lang="ja-JP" altLang="en-US" sz="4400" dirty="0"/>
            <a:t>・・</a:t>
          </a:r>
          <a:r>
            <a:rPr kumimoji="1" lang="en-US" altLang="ja-JP" sz="4400" dirty="0"/>
            <a:t>2028</a:t>
          </a:r>
          <a:endParaRPr kumimoji="1" lang="ja-JP" altLang="en-US" sz="4400" dirty="0"/>
        </a:p>
      </dgm:t>
    </dgm:pt>
    <dgm:pt modelId="{AD15315E-ABB9-436C-882E-F2FCA63F2D21}" type="parTrans" cxnId="{D18380AC-18BB-42C1-B853-04EDDCC93748}">
      <dgm:prSet/>
      <dgm:spPr/>
      <dgm:t>
        <a:bodyPr/>
        <a:lstStyle/>
        <a:p>
          <a:endParaRPr kumimoji="1" lang="ja-JP" altLang="en-US" sz="4400"/>
        </a:p>
      </dgm:t>
    </dgm:pt>
    <dgm:pt modelId="{0494808D-DB56-4F11-BE0E-482C1862E79D}" type="sibTrans" cxnId="{D18380AC-18BB-42C1-B853-04EDDCC93748}">
      <dgm:prSet/>
      <dgm:spPr/>
      <dgm:t>
        <a:bodyPr/>
        <a:lstStyle/>
        <a:p>
          <a:endParaRPr kumimoji="1" lang="ja-JP" altLang="en-US" sz="4400"/>
        </a:p>
      </dgm:t>
    </dgm:pt>
    <dgm:pt modelId="{55D1E0D9-970A-45DC-804C-9AD914949C39}" type="pres">
      <dgm:prSet presAssocID="{6AF5F07C-CB96-4B96-AEC1-789E85846B6E}" presName="Name0" presStyleCnt="0">
        <dgm:presLayoutVars>
          <dgm:dir/>
          <dgm:animLvl val="lvl"/>
          <dgm:resizeHandles val="exact"/>
        </dgm:presLayoutVars>
      </dgm:prSet>
      <dgm:spPr/>
    </dgm:pt>
    <dgm:pt modelId="{6C613F25-FBF4-415E-8D7B-581EE4EC27CC}" type="pres">
      <dgm:prSet presAssocID="{A6924B2A-1C5B-49BE-857F-00FB3690362B}" presName="parTxOnly" presStyleLbl="node1" presStyleIdx="0" presStyleCnt="3" custScaleX="103255" custLinFactNeighborX="-5379" custLinFactNeighborY="7659">
        <dgm:presLayoutVars>
          <dgm:chMax val="0"/>
          <dgm:chPref val="0"/>
          <dgm:bulletEnabled val="1"/>
        </dgm:presLayoutVars>
      </dgm:prSet>
      <dgm:spPr/>
    </dgm:pt>
    <dgm:pt modelId="{4A5D5F9B-944E-47F0-B407-E623583752FE}" type="pres">
      <dgm:prSet presAssocID="{A34004F9-CBF1-4938-9E1F-3464EFFE7BBF}" presName="parTxOnlySpace" presStyleCnt="0"/>
      <dgm:spPr/>
    </dgm:pt>
    <dgm:pt modelId="{1F684335-8161-4F01-873C-11E7C6D8F5D2}" type="pres">
      <dgm:prSet presAssocID="{4AD24616-29BE-4594-B30A-FA3A3C740E74}" presName="parTxOnly" presStyleLbl="node1" presStyleIdx="1" presStyleCnt="3" custScaleX="179771">
        <dgm:presLayoutVars>
          <dgm:chMax val="0"/>
          <dgm:chPref val="0"/>
          <dgm:bulletEnabled val="1"/>
        </dgm:presLayoutVars>
      </dgm:prSet>
      <dgm:spPr/>
    </dgm:pt>
    <dgm:pt modelId="{FDB94962-0B9A-4E26-BAA8-1EA328EE89BC}" type="pres">
      <dgm:prSet presAssocID="{E60D396A-AD94-44AB-A4A1-3C92FC6351D2}" presName="parTxOnlySpace" presStyleCnt="0"/>
      <dgm:spPr/>
    </dgm:pt>
    <dgm:pt modelId="{CD672879-C683-4175-832B-03BF2DCF8CB4}" type="pres">
      <dgm:prSet presAssocID="{3FA95808-0A25-4F8D-91A1-E2D6FDEF8169}" presName="parTxOnly" presStyleLbl="node1" presStyleIdx="2" presStyleCnt="3">
        <dgm:presLayoutVars>
          <dgm:chMax val="0"/>
          <dgm:chPref val="0"/>
          <dgm:bulletEnabled val="1"/>
        </dgm:presLayoutVars>
      </dgm:prSet>
      <dgm:spPr/>
    </dgm:pt>
  </dgm:ptLst>
  <dgm:cxnLst>
    <dgm:cxn modelId="{5DC6B328-EED6-44F8-AEB4-530AC050CD32}" type="presOf" srcId="{3FA95808-0A25-4F8D-91A1-E2D6FDEF8169}" destId="{CD672879-C683-4175-832B-03BF2DCF8CB4}" srcOrd="0" destOrd="0" presId="urn:microsoft.com/office/officeart/2005/8/layout/chevron1"/>
    <dgm:cxn modelId="{1BCE6A2A-68BF-4113-AF7D-610A293F8C18}" srcId="{6AF5F07C-CB96-4B96-AEC1-789E85846B6E}" destId="{A6924B2A-1C5B-49BE-857F-00FB3690362B}" srcOrd="0" destOrd="0" parTransId="{B7ABC4CC-894B-4347-A061-096CD69E4D75}" sibTransId="{A34004F9-CBF1-4938-9E1F-3464EFFE7BBF}"/>
    <dgm:cxn modelId="{A6C27D79-B45A-4D83-AB8F-332601B4BB93}" type="presOf" srcId="{4AD24616-29BE-4594-B30A-FA3A3C740E74}" destId="{1F684335-8161-4F01-873C-11E7C6D8F5D2}" srcOrd="0" destOrd="0" presId="urn:microsoft.com/office/officeart/2005/8/layout/chevron1"/>
    <dgm:cxn modelId="{D18380AC-18BB-42C1-B853-04EDDCC93748}" srcId="{6AF5F07C-CB96-4B96-AEC1-789E85846B6E}" destId="{3FA95808-0A25-4F8D-91A1-E2D6FDEF8169}" srcOrd="2" destOrd="0" parTransId="{AD15315E-ABB9-436C-882E-F2FCA63F2D21}" sibTransId="{0494808D-DB56-4F11-BE0E-482C1862E79D}"/>
    <dgm:cxn modelId="{5606EFC3-A3F1-4295-B59F-1F4F0975ECE8}" type="presOf" srcId="{A6924B2A-1C5B-49BE-857F-00FB3690362B}" destId="{6C613F25-FBF4-415E-8D7B-581EE4EC27CC}" srcOrd="0" destOrd="0" presId="urn:microsoft.com/office/officeart/2005/8/layout/chevron1"/>
    <dgm:cxn modelId="{FD0599CA-50C2-4E2D-88B8-D1C567035647}" type="presOf" srcId="{6AF5F07C-CB96-4B96-AEC1-789E85846B6E}" destId="{55D1E0D9-970A-45DC-804C-9AD914949C39}" srcOrd="0" destOrd="0" presId="urn:microsoft.com/office/officeart/2005/8/layout/chevron1"/>
    <dgm:cxn modelId="{4DEE24D5-6049-4785-A8DA-1BB989599F52}" srcId="{6AF5F07C-CB96-4B96-AEC1-789E85846B6E}" destId="{4AD24616-29BE-4594-B30A-FA3A3C740E74}" srcOrd="1" destOrd="0" parTransId="{1E2B1542-7305-4FE8-BF32-3B649685BDF7}" sibTransId="{E60D396A-AD94-44AB-A4A1-3C92FC6351D2}"/>
    <dgm:cxn modelId="{5758B194-CEA0-4BEA-8B6B-85DC5786B653}" type="presParOf" srcId="{55D1E0D9-970A-45DC-804C-9AD914949C39}" destId="{6C613F25-FBF4-415E-8D7B-581EE4EC27CC}" srcOrd="0" destOrd="0" presId="urn:microsoft.com/office/officeart/2005/8/layout/chevron1"/>
    <dgm:cxn modelId="{9B4E16DE-5998-4FE8-95F0-E4F91C0BF95C}" type="presParOf" srcId="{55D1E0D9-970A-45DC-804C-9AD914949C39}" destId="{4A5D5F9B-944E-47F0-B407-E623583752FE}" srcOrd="1" destOrd="0" presId="urn:microsoft.com/office/officeart/2005/8/layout/chevron1"/>
    <dgm:cxn modelId="{1629BF7F-9288-43F1-B492-4D9D1D9C362A}" type="presParOf" srcId="{55D1E0D9-970A-45DC-804C-9AD914949C39}" destId="{1F684335-8161-4F01-873C-11E7C6D8F5D2}" srcOrd="2" destOrd="0" presId="urn:microsoft.com/office/officeart/2005/8/layout/chevron1"/>
    <dgm:cxn modelId="{F0A486A5-3808-49B7-BE25-AC7BF03B5107}" type="presParOf" srcId="{55D1E0D9-970A-45DC-804C-9AD914949C39}" destId="{FDB94962-0B9A-4E26-BAA8-1EA328EE89BC}" srcOrd="3" destOrd="0" presId="urn:microsoft.com/office/officeart/2005/8/layout/chevron1"/>
    <dgm:cxn modelId="{86797938-CA64-46DE-95BB-1BF87ACBB155}" type="presParOf" srcId="{55D1E0D9-970A-45DC-804C-9AD914949C39}" destId="{CD672879-C683-4175-832B-03BF2DCF8CB4}" srcOrd="4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C613F25-FBF4-415E-8D7B-581EE4EC27CC}">
      <dsp:nvSpPr>
        <dsp:cNvPr id="0" name=""/>
        <dsp:cNvSpPr/>
      </dsp:nvSpPr>
      <dsp:spPr>
        <a:xfrm>
          <a:off x="0" y="0"/>
          <a:ext cx="2706161" cy="642315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6022" tIns="58674" rIns="58674" bIns="58674" numCol="1" spcCol="1270" anchor="ctr" anchorCtr="0">
          <a:noAutofit/>
        </a:bodyPr>
        <a:lstStyle/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altLang="ja-JP" sz="4400" kern="1200" dirty="0"/>
            <a:t>2017</a:t>
          </a:r>
          <a:endParaRPr kumimoji="1" lang="ja-JP" altLang="en-US" sz="4400" kern="1200" dirty="0"/>
        </a:p>
      </dsp:txBody>
      <dsp:txXfrm>
        <a:off x="321158" y="0"/>
        <a:ext cx="2063846" cy="642315"/>
      </dsp:txXfrm>
    </dsp:sp>
    <dsp:sp modelId="{1F684335-8161-4F01-873C-11E7C6D8F5D2}">
      <dsp:nvSpPr>
        <dsp:cNvPr id="0" name=""/>
        <dsp:cNvSpPr/>
      </dsp:nvSpPr>
      <dsp:spPr>
        <a:xfrm>
          <a:off x="2445315" y="0"/>
          <a:ext cx="4711533" cy="642315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6022" tIns="58674" rIns="58674" bIns="58674" numCol="1" spcCol="1270" anchor="ctr" anchorCtr="0">
          <a:noAutofit/>
        </a:bodyPr>
        <a:lstStyle/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altLang="ja-JP" sz="4400" kern="1200" dirty="0"/>
            <a:t>2018</a:t>
          </a:r>
          <a:endParaRPr kumimoji="1" lang="ja-JP" altLang="en-US" sz="4400" kern="1200" dirty="0"/>
        </a:p>
      </dsp:txBody>
      <dsp:txXfrm>
        <a:off x="2766473" y="0"/>
        <a:ext cx="4069218" cy="642315"/>
      </dsp:txXfrm>
    </dsp:sp>
    <dsp:sp modelId="{CD672879-C683-4175-832B-03BF2DCF8CB4}">
      <dsp:nvSpPr>
        <dsp:cNvPr id="0" name=""/>
        <dsp:cNvSpPr/>
      </dsp:nvSpPr>
      <dsp:spPr>
        <a:xfrm>
          <a:off x="6894763" y="0"/>
          <a:ext cx="2620852" cy="642315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6022" tIns="58674" rIns="58674" bIns="58674" numCol="1" spcCol="1270" anchor="ctr" anchorCtr="0">
          <a:noAutofit/>
        </a:bodyPr>
        <a:lstStyle/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ja-JP" altLang="en-US" sz="4400" kern="1200" dirty="0"/>
            <a:t>・・</a:t>
          </a:r>
          <a:r>
            <a:rPr kumimoji="1" lang="en-US" altLang="ja-JP" sz="4400" kern="1200" dirty="0"/>
            <a:t>2028</a:t>
          </a:r>
          <a:endParaRPr kumimoji="1" lang="ja-JP" altLang="en-US" sz="4400" kern="1200" dirty="0"/>
        </a:p>
      </dsp:txBody>
      <dsp:txXfrm>
        <a:off x="7215921" y="0"/>
        <a:ext cx="1978537" cy="64231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>
            <a:extLst>
              <a:ext uri="{FF2B5EF4-FFF2-40B4-BE49-F238E27FC236}">
                <a16:creationId xmlns:a16="http://schemas.microsoft.com/office/drawing/2014/main" id="{1533DBBD-639F-46AE-B0B5-E26EB666C1F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2125"/>
          </a:xfrm>
          <a:prstGeom prst="rect">
            <a:avLst/>
          </a:prstGeom>
        </p:spPr>
        <p:txBody>
          <a:bodyPr vert="horz" lIns="87533" tIns="43765" rIns="87533" bIns="43765" rtlCol="0"/>
          <a:lstStyle>
            <a:lvl1pPr algn="l" defTabSz="1067014" eaLnBrk="1" fontAlgn="auto" hangingPunct="1">
              <a:spcBef>
                <a:spcPts val="0"/>
              </a:spcBef>
              <a:spcAft>
                <a:spcPts val="0"/>
              </a:spcAft>
              <a:defRPr sz="11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1EE5DE55-09CF-4BB6-AC57-A11B13486298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14763" y="0"/>
            <a:ext cx="2919412" cy="492125"/>
          </a:xfrm>
          <a:prstGeom prst="rect">
            <a:avLst/>
          </a:prstGeom>
        </p:spPr>
        <p:txBody>
          <a:bodyPr vert="horz" lIns="87533" tIns="43765" rIns="87533" bIns="43765" rtlCol="0"/>
          <a:lstStyle>
            <a:lvl1pPr algn="r" defTabSz="1067014" eaLnBrk="1" fontAlgn="auto" hangingPunct="1">
              <a:spcBef>
                <a:spcPts val="0"/>
              </a:spcBef>
              <a:spcAft>
                <a:spcPts val="0"/>
              </a:spcAft>
              <a:defRPr sz="1100">
                <a:latin typeface="+mn-lt"/>
                <a:ea typeface="+mn-ea"/>
              </a:defRPr>
            </a:lvl1pPr>
          </a:lstStyle>
          <a:p>
            <a:pPr>
              <a:defRPr/>
            </a:pPr>
            <a:fld id="{B59FAC26-CD13-4810-A437-4097C9A7B6EC}" type="datetimeFigureOut">
              <a:rPr lang="ja-JP" altLang="es-UY"/>
              <a:pPr>
                <a:defRPr/>
              </a:pPr>
              <a:t>2019/4/25</a:t>
            </a:fld>
            <a:endParaRPr lang="ja-JP" altLang="en-US"/>
          </a:p>
        </p:txBody>
      </p:sp>
      <p:sp>
        <p:nvSpPr>
          <p:cNvPr id="4" name="スライド イメージ プレースホルダー 3">
            <a:extLst>
              <a:ext uri="{FF2B5EF4-FFF2-40B4-BE49-F238E27FC236}">
                <a16:creationId xmlns:a16="http://schemas.microsoft.com/office/drawing/2014/main" id="{A1704C89-972A-43EC-B7DE-7B4F86EFF4A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98500" y="741363"/>
            <a:ext cx="5338763" cy="36972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7533" tIns="43765" rIns="87533" bIns="43765" rtlCol="0" anchor="ctr"/>
          <a:lstStyle/>
          <a:p>
            <a:pPr lvl="0"/>
            <a:endParaRPr lang="ja-JP" altLang="en-US" noProof="0"/>
          </a:p>
        </p:txBody>
      </p:sp>
      <p:sp>
        <p:nvSpPr>
          <p:cNvPr id="5" name="ノート プレースホルダー 4">
            <a:extLst>
              <a:ext uri="{FF2B5EF4-FFF2-40B4-BE49-F238E27FC236}">
                <a16:creationId xmlns:a16="http://schemas.microsoft.com/office/drawing/2014/main" id="{A3FC1B38-289C-43C6-876D-FE11EE114AF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73100" y="4686300"/>
            <a:ext cx="5389563" cy="4438650"/>
          </a:xfrm>
          <a:prstGeom prst="rect">
            <a:avLst/>
          </a:prstGeom>
        </p:spPr>
        <p:txBody>
          <a:bodyPr vert="horz" lIns="87533" tIns="43765" rIns="87533" bIns="43765" rtlCol="0"/>
          <a:lstStyle/>
          <a:p>
            <a:pPr lvl="0"/>
            <a:r>
              <a:rPr lang="ja-JP" altLang="en-US" noProof="0"/>
              <a:t>マスター テキストの書式設定</a:t>
            </a:r>
          </a:p>
          <a:p>
            <a:pPr lvl="1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753E643B-45DB-40B6-BA52-5DE73755DF28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372600"/>
            <a:ext cx="2919413" cy="492125"/>
          </a:xfrm>
          <a:prstGeom prst="rect">
            <a:avLst/>
          </a:prstGeom>
        </p:spPr>
        <p:txBody>
          <a:bodyPr vert="horz" lIns="87533" tIns="43765" rIns="87533" bIns="43765" rtlCol="0" anchor="b"/>
          <a:lstStyle>
            <a:lvl1pPr algn="l" defTabSz="1067014" eaLnBrk="1" fontAlgn="auto" hangingPunct="1">
              <a:spcBef>
                <a:spcPts val="0"/>
              </a:spcBef>
              <a:spcAft>
                <a:spcPts val="0"/>
              </a:spcAft>
              <a:defRPr sz="11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DC69BAAF-6488-4DBB-B704-13FD5FCB3BD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14763" y="9372600"/>
            <a:ext cx="2919412" cy="492125"/>
          </a:xfrm>
          <a:prstGeom prst="rect">
            <a:avLst/>
          </a:prstGeom>
        </p:spPr>
        <p:txBody>
          <a:bodyPr vert="horz" wrap="square" lIns="87533" tIns="43765" rIns="87533" bIns="43765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100"/>
            </a:lvl1pPr>
          </a:lstStyle>
          <a:p>
            <a:fld id="{CA7D9442-B315-41E8-A2A7-AFC315F33DE7}" type="slidenum">
              <a:rPr lang="ja-JP" altLang="en-US"/>
              <a:pPr/>
              <a:t>‹Nº›</a:t>
            </a:fld>
            <a:endParaRPr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660400" rtl="0" eaLnBrk="0" fontAlgn="base" hangingPunct="0">
      <a:spcBef>
        <a:spcPct val="30000"/>
      </a:spcBef>
      <a:spcAft>
        <a:spcPct val="0"/>
      </a:spcAft>
      <a:defRPr kumimoji="1" sz="800" kern="1200">
        <a:solidFill>
          <a:schemeClr val="tx1"/>
        </a:solidFill>
        <a:latin typeface="+mn-lt"/>
        <a:ea typeface="+mn-ea"/>
        <a:cs typeface="+mn-cs"/>
      </a:defRPr>
    </a:lvl1pPr>
    <a:lvl2pPr marL="330200" algn="l" defTabSz="660400" rtl="0" eaLnBrk="0" fontAlgn="base" hangingPunct="0">
      <a:spcBef>
        <a:spcPct val="30000"/>
      </a:spcBef>
      <a:spcAft>
        <a:spcPct val="0"/>
      </a:spcAft>
      <a:defRPr kumimoji="1" sz="800" kern="1200">
        <a:solidFill>
          <a:schemeClr val="tx1"/>
        </a:solidFill>
        <a:latin typeface="+mn-lt"/>
        <a:ea typeface="+mn-ea"/>
        <a:cs typeface="+mn-cs"/>
      </a:defRPr>
    </a:lvl2pPr>
    <a:lvl3pPr marL="660400" algn="l" defTabSz="660400" rtl="0" eaLnBrk="0" fontAlgn="base" hangingPunct="0">
      <a:spcBef>
        <a:spcPct val="30000"/>
      </a:spcBef>
      <a:spcAft>
        <a:spcPct val="0"/>
      </a:spcAft>
      <a:defRPr kumimoji="1" sz="800" kern="1200">
        <a:solidFill>
          <a:schemeClr val="tx1"/>
        </a:solidFill>
        <a:latin typeface="+mn-lt"/>
        <a:ea typeface="+mn-ea"/>
        <a:cs typeface="+mn-cs"/>
      </a:defRPr>
    </a:lvl3pPr>
    <a:lvl4pPr marL="992188" algn="l" defTabSz="660400" rtl="0" eaLnBrk="0" fontAlgn="base" hangingPunct="0">
      <a:spcBef>
        <a:spcPct val="30000"/>
      </a:spcBef>
      <a:spcAft>
        <a:spcPct val="0"/>
      </a:spcAft>
      <a:defRPr kumimoji="1" sz="800" kern="1200">
        <a:solidFill>
          <a:schemeClr val="tx1"/>
        </a:solidFill>
        <a:latin typeface="+mn-lt"/>
        <a:ea typeface="+mn-ea"/>
        <a:cs typeface="+mn-cs"/>
      </a:defRPr>
    </a:lvl4pPr>
    <a:lvl5pPr marL="1322388" algn="l" defTabSz="660400" rtl="0" eaLnBrk="0" fontAlgn="base" hangingPunct="0">
      <a:spcBef>
        <a:spcPct val="30000"/>
      </a:spcBef>
      <a:spcAft>
        <a:spcPct val="0"/>
      </a:spcAft>
      <a:defRPr kumimoji="1" sz="800" kern="1200">
        <a:solidFill>
          <a:schemeClr val="tx1"/>
        </a:solidFill>
        <a:latin typeface="+mn-lt"/>
        <a:ea typeface="+mn-ea"/>
        <a:cs typeface="+mn-cs"/>
      </a:defRPr>
    </a:lvl5pPr>
    <a:lvl6pPr marL="1653745" algn="l" defTabSz="661497" rtl="0" eaLnBrk="1" latinLnBrk="0" hangingPunct="1">
      <a:defRPr kumimoji="1" sz="880" kern="1200">
        <a:solidFill>
          <a:schemeClr val="tx1"/>
        </a:solidFill>
        <a:latin typeface="+mn-lt"/>
        <a:ea typeface="+mn-ea"/>
        <a:cs typeface="+mn-cs"/>
      </a:defRPr>
    </a:lvl6pPr>
    <a:lvl7pPr marL="1984493" algn="l" defTabSz="661497" rtl="0" eaLnBrk="1" latinLnBrk="0" hangingPunct="1">
      <a:defRPr kumimoji="1" sz="880" kern="1200">
        <a:solidFill>
          <a:schemeClr val="tx1"/>
        </a:solidFill>
        <a:latin typeface="+mn-lt"/>
        <a:ea typeface="+mn-ea"/>
        <a:cs typeface="+mn-cs"/>
      </a:defRPr>
    </a:lvl7pPr>
    <a:lvl8pPr marL="2315244" algn="l" defTabSz="661497" rtl="0" eaLnBrk="1" latinLnBrk="0" hangingPunct="1">
      <a:defRPr kumimoji="1" sz="880" kern="1200">
        <a:solidFill>
          <a:schemeClr val="tx1"/>
        </a:solidFill>
        <a:latin typeface="+mn-lt"/>
        <a:ea typeface="+mn-ea"/>
        <a:cs typeface="+mn-cs"/>
      </a:defRPr>
    </a:lvl8pPr>
    <a:lvl9pPr marL="2645992" algn="l" defTabSz="661497" rtl="0" eaLnBrk="1" latinLnBrk="0" hangingPunct="1">
      <a:defRPr kumimoji="1" sz="88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スライド イメージ プレースホルダー 1">
            <a:extLst>
              <a:ext uri="{FF2B5EF4-FFF2-40B4-BE49-F238E27FC236}">
                <a16:creationId xmlns:a16="http://schemas.microsoft.com/office/drawing/2014/main" id="{03B8C41B-1CEC-46F7-BE25-53C90844AD3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95325" y="739775"/>
            <a:ext cx="5345113" cy="3700463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6083" name="ノート プレースホルダー 2">
            <a:extLst>
              <a:ext uri="{FF2B5EF4-FFF2-40B4-BE49-F238E27FC236}">
                <a16:creationId xmlns:a16="http://schemas.microsoft.com/office/drawing/2014/main" id="{BE8E4FD6-7734-40AA-8787-07C662C6472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ln/>
          <a:extLst/>
        </p:spPr>
        <p:txBody>
          <a:bodyPr lIns="87548" tIns="43772" rIns="87548" bIns="43772"/>
          <a:lstStyle/>
          <a:p>
            <a:pPr defTabSz="661497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ja-JP" sz="880">
                <a:latin typeface="Arial" panose="020B0604020202020204" pitchFamily="34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The proportion of financing in international assistance for disaster risk reduction/preparedness and that for emergency response/rehabilitation will shift from the current 10%:90% to 90%:10%.</a:t>
            </a:r>
          </a:p>
          <a:p>
            <a:pPr defTabSz="661497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ja-JP" altLang="en-US" sz="880">
              <a:ea typeface="ＭＳ ゴシック" panose="020B06090702050802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31748" name="スライド番号プレースホルダー 3">
            <a:extLst>
              <a:ext uri="{FF2B5EF4-FFF2-40B4-BE49-F238E27FC236}">
                <a16:creationId xmlns:a16="http://schemas.microsoft.com/office/drawing/2014/main" id="{D2A188F5-AADD-4355-A92A-3863A5BF67B8}"/>
              </a:ext>
            </a:extLst>
          </p:cNvPr>
          <p:cNvSpPr txBox="1">
            <a:spLocks noGrp="1"/>
          </p:cNvSpPr>
          <p:nvPr/>
        </p:nvSpPr>
        <p:spPr bwMode="auto">
          <a:xfrm>
            <a:off x="3814763" y="9372600"/>
            <a:ext cx="2919412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7548" tIns="43772" rIns="87548" bIns="43772" anchor="b"/>
          <a:lstStyle>
            <a:lvl1pPr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/>
            <a:fld id="{C7FC1A4B-B42A-4063-9787-4297019C423F}" type="slidenum">
              <a:rPr lang="ja-JP" altLang="en-US" sz="1100"/>
              <a:pPr algn="r" eaLnBrk="1" hangingPunct="1"/>
              <a:t>3</a:t>
            </a:fld>
            <a:endParaRPr lang="ja-JP" altLang="en-US" sz="110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>
            <a:extLst>
              <a:ext uri="{FF2B5EF4-FFF2-40B4-BE49-F238E27FC236}">
                <a16:creationId xmlns:a16="http://schemas.microsoft.com/office/drawing/2014/main" id="{80155C6B-5DD6-437A-A021-94FDDAB0878B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816350" y="9369425"/>
            <a:ext cx="2917825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2761" tIns="31383" rIns="62761" bIns="31383" anchor="b"/>
          <a:lstStyle>
            <a:lvl1pPr defTabSz="620713"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 defTabSz="620713"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 defTabSz="620713"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defTabSz="620713"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 defTabSz="620713"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620713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620713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620713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620713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/>
            <a:fld id="{BB88DCD3-3AC7-42DF-B292-962E208C70C0}" type="slidenum">
              <a:rPr lang="en-US" altLang="ja-JP" sz="500">
                <a:solidFill>
                  <a:srgbClr val="000000"/>
                </a:solidFill>
              </a:rPr>
              <a:pPr algn="r" eaLnBrk="1" hangingPunct="1"/>
              <a:t>4</a:t>
            </a:fld>
            <a:endParaRPr lang="en-US" altLang="ja-JP" sz="500">
              <a:solidFill>
                <a:srgbClr val="000000"/>
              </a:solidFill>
            </a:endParaRPr>
          </a:p>
        </p:txBody>
      </p:sp>
      <p:sp>
        <p:nvSpPr>
          <p:cNvPr id="32771" name="スライド イメージ プレースホルダ 1">
            <a:extLst>
              <a:ext uri="{FF2B5EF4-FFF2-40B4-BE49-F238E27FC236}">
                <a16:creationId xmlns:a16="http://schemas.microsoft.com/office/drawing/2014/main" id="{4BE402C0-8745-4859-8E00-078F65308E3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96913" y="739775"/>
            <a:ext cx="5343525" cy="3700463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2" name="ノート プレースホルダ 2">
            <a:extLst>
              <a:ext uri="{FF2B5EF4-FFF2-40B4-BE49-F238E27FC236}">
                <a16:creationId xmlns:a16="http://schemas.microsoft.com/office/drawing/2014/main" id="{1BA3C870-D5AD-4F5C-9844-A22FB8B9C43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673100" y="4686300"/>
            <a:ext cx="5389563" cy="44402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399" tIns="45699" rIns="91399" bIns="45699" numCol="1" anchor="t" anchorCtr="0" compatLnSpc="1">
            <a:prstTxWarp prst="textNoShape">
              <a:avLst/>
            </a:prstTxWarp>
          </a:bodyPr>
          <a:lstStyle/>
          <a:p>
            <a:pPr defTabSz="914400" eaLnBrk="1" hangingPunct="1">
              <a:spcBef>
                <a:spcPct val="0"/>
              </a:spcBef>
            </a:pPr>
            <a:r>
              <a:rPr lang="en-US" altLang="ja-JP" sz="1000">
                <a:latin typeface="Arial" panose="020B0604020202020204" pitchFamily="34" charset="0"/>
              </a:rPr>
              <a:t>Overseas Development Institute</a:t>
            </a:r>
          </a:p>
        </p:txBody>
      </p:sp>
      <p:sp>
        <p:nvSpPr>
          <p:cNvPr id="32773" name="スライド番号プレースホルダ 3">
            <a:extLst>
              <a:ext uri="{FF2B5EF4-FFF2-40B4-BE49-F238E27FC236}">
                <a16:creationId xmlns:a16="http://schemas.microsoft.com/office/drawing/2014/main" id="{88569396-6807-43CD-92AA-02D869FB9202}"/>
              </a:ext>
            </a:extLst>
          </p:cNvPr>
          <p:cNvSpPr txBox="1">
            <a:spLocks noGrp="1"/>
          </p:cNvSpPr>
          <p:nvPr/>
        </p:nvSpPr>
        <p:spPr bwMode="auto">
          <a:xfrm>
            <a:off x="3816350" y="9371013"/>
            <a:ext cx="2917825" cy="493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399" tIns="45699" rIns="91399" bIns="45699" anchor="b"/>
          <a:lstStyle>
            <a:lvl1pPr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r" defTabSz="914400" eaLnBrk="1" hangingPunct="1"/>
            <a:fld id="{BF99EF35-CC53-4D56-9F4C-003C372797D2}" type="slidenum">
              <a:rPr lang="en-US" altLang="ja-JP" sz="800">
                <a:solidFill>
                  <a:srgbClr val="000000"/>
                </a:solidFill>
              </a:rPr>
              <a:pPr algn="r" defTabSz="914400" eaLnBrk="1" hangingPunct="1"/>
              <a:t>4</a:t>
            </a:fld>
            <a:endParaRPr lang="en-US" altLang="ja-JP" sz="80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>
            <a:extLst>
              <a:ext uri="{FF2B5EF4-FFF2-40B4-BE49-F238E27FC236}">
                <a16:creationId xmlns:a16="http://schemas.microsoft.com/office/drawing/2014/main" id="{BA1527A8-94AD-4DCE-A64E-60433E11BF3F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814763" y="9371013"/>
            <a:ext cx="2919412" cy="493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344" tIns="45672" rIns="91344" bIns="45672" anchor="b"/>
          <a:lstStyle>
            <a:lvl1pPr defTabSz="695325"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 defTabSz="695325"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 defTabSz="695325"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defTabSz="695325"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 defTabSz="695325"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695325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695325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695325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695325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/>
            <a:fld id="{6C2C9A20-6DD1-46F3-89EA-34FBC72BC628}" type="slidenum">
              <a:rPr lang="en-US" altLang="ja-JP" sz="800">
                <a:solidFill>
                  <a:srgbClr val="000000"/>
                </a:solidFill>
              </a:rPr>
              <a:pPr algn="r" eaLnBrk="1" hangingPunct="1"/>
              <a:t>6</a:t>
            </a:fld>
            <a:endParaRPr lang="en-US" altLang="ja-JP" sz="800">
              <a:solidFill>
                <a:srgbClr val="000000"/>
              </a:solidFill>
            </a:endParaRPr>
          </a:p>
        </p:txBody>
      </p:sp>
      <p:sp>
        <p:nvSpPr>
          <p:cNvPr id="33795" name="Rectangle 2">
            <a:extLst>
              <a:ext uri="{FF2B5EF4-FFF2-40B4-BE49-F238E27FC236}">
                <a16:creationId xmlns:a16="http://schemas.microsoft.com/office/drawing/2014/main" id="{D52798D7-6753-4080-8C45-1502F22B2F3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8" name="Rectangle 3">
            <a:extLst>
              <a:ext uri="{FF2B5EF4-FFF2-40B4-BE49-F238E27FC236}">
                <a16:creationId xmlns:a16="http://schemas.microsoft.com/office/drawing/2014/main" id="{6F855EA3-88DC-4504-8A66-8CF0E768C4F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73100" y="4686300"/>
            <a:ext cx="5389563" cy="4440238"/>
          </a:xfrm>
          <a:extLst/>
        </p:spPr>
        <p:txBody>
          <a:bodyPr wrap="square" lIns="91344" tIns="45672" rIns="91344" bIns="45672" numCol="1" anchor="t" anchorCtr="0" compatLnSpc="1">
            <a:prstTxWarp prst="textNoShape">
              <a:avLst/>
            </a:prstTxWarp>
          </a:bodyPr>
          <a:lstStyle/>
          <a:p>
            <a:pPr defTabSz="914400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endParaRPr lang="ja-JP" altLang="ja-JP" sz="880">
              <a:ea typeface="ＭＳ Ｐ明朝" panose="02020600040205080304" pitchFamily="18" charset="-128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>
            <a:extLst>
              <a:ext uri="{FF2B5EF4-FFF2-40B4-BE49-F238E27FC236}">
                <a16:creationId xmlns:a16="http://schemas.microsoft.com/office/drawing/2014/main" id="{2FEF4365-64C6-4703-BFF9-EBA94D65E263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19" name="Rectangle 3">
            <a:extLst>
              <a:ext uri="{FF2B5EF4-FFF2-40B4-BE49-F238E27FC236}">
                <a16:creationId xmlns:a16="http://schemas.microsoft.com/office/drawing/2014/main" id="{C2E3F2A4-FD08-4986-A818-238DBF8625FB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 bwMode="auto">
          <a:xfrm>
            <a:off x="673100" y="4686300"/>
            <a:ext cx="5389563" cy="44402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337" tIns="45668" rIns="91337" bIns="45668" numCol="1" anchor="t" anchorCtr="0" compatLnSpc="1">
            <a:prstTxWarp prst="textNoShape">
              <a:avLst/>
            </a:prstTxWarp>
          </a:bodyPr>
          <a:lstStyle/>
          <a:p>
            <a:pPr defTabSz="914400" eaLnBrk="1" hangingPunct="1">
              <a:spcBef>
                <a:spcPct val="0"/>
              </a:spcBef>
            </a:pPr>
            <a:endParaRPr lang="ja-JP" altLang="en-US" sz="600">
              <a:solidFill>
                <a:srgbClr val="000000"/>
              </a:solidFill>
              <a:latin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>
            <a:extLst>
              <a:ext uri="{FF2B5EF4-FFF2-40B4-BE49-F238E27FC236}">
                <a16:creationId xmlns:a16="http://schemas.microsoft.com/office/drawing/2014/main" id="{C122290A-961F-4F45-94B7-4B335E74C3E0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144AABD3-36D3-41C7-8CE9-761B7A28604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extLst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defTabSz="661497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880"/>
              <a:t>Due to decades-long steady investment in flood prevention measures, the number of fatalities shows a downward trend. </a:t>
            </a:r>
            <a:endParaRPr lang="ja-JP" altLang="en-US" sz="88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>
            <a:extLst>
              <a:ext uri="{FF2B5EF4-FFF2-40B4-BE49-F238E27FC236}">
                <a16:creationId xmlns:a16="http://schemas.microsoft.com/office/drawing/2014/main" id="{58150E9B-4E46-4934-9DCE-DA20F464560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700088" y="741363"/>
            <a:ext cx="5343525" cy="369887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7" name="Rectangle 3">
            <a:extLst>
              <a:ext uri="{FF2B5EF4-FFF2-40B4-BE49-F238E27FC236}">
                <a16:creationId xmlns:a16="http://schemas.microsoft.com/office/drawing/2014/main" id="{07F2BC13-99A4-4270-B894-CBAECABEFA5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337" tIns="45668" rIns="91337" bIns="45668" numCol="1" anchor="t" anchorCtr="0" compatLnSpc="1">
            <a:prstTxWarp prst="textNoShape">
              <a:avLst/>
            </a:prstTxWarp>
          </a:bodyPr>
          <a:lstStyle/>
          <a:p>
            <a:pPr defTabSz="914400" eaLnBrk="1" hangingPunct="1">
              <a:spcBef>
                <a:spcPct val="0"/>
              </a:spcBef>
            </a:pPr>
            <a:r>
              <a:rPr lang="ja-JP" altLang="en-US" sz="1000">
                <a:latin typeface="Arial" panose="020B0604020202020204" pitchFamily="34" charset="0"/>
              </a:rPr>
              <a:t>・この堤防の利点は，万一洪水が発生したり，越水しても，堤防が壊れないようにしたり，耐震性を持っていることがあります．</a:t>
            </a:r>
          </a:p>
          <a:p>
            <a:pPr defTabSz="914400" eaLnBrk="1" hangingPunct="1">
              <a:spcBef>
                <a:spcPct val="0"/>
              </a:spcBef>
            </a:pPr>
            <a:r>
              <a:rPr lang="ja-JP" altLang="en-US" sz="1000">
                <a:latin typeface="Arial" panose="020B0604020202020204" pitchFamily="34" charset="0"/>
              </a:rPr>
              <a:t>・また，堤防整備にあたっては，市街地の再開発と連携して実施しています．</a:t>
            </a:r>
            <a:endParaRPr lang="ja-JP" altLang="ja-JP" sz="1000">
              <a:latin typeface="Arial" panose="020B0604020202020204" pitchFamily="34" charset="0"/>
            </a:endParaRPr>
          </a:p>
          <a:p>
            <a:pPr defTabSz="914400" eaLnBrk="1" hangingPunct="1">
              <a:spcBef>
                <a:spcPct val="0"/>
              </a:spcBef>
            </a:pPr>
            <a:r>
              <a:rPr lang="en-US" altLang="ja-JP" sz="1000">
                <a:latin typeface="Arial" panose="020B0604020202020204" pitchFamily="34" charset="0"/>
              </a:rPr>
              <a:t>Excavation</a:t>
            </a:r>
          </a:p>
          <a:p>
            <a:pPr defTabSz="914400" eaLnBrk="1" hangingPunct="1">
              <a:spcBef>
                <a:spcPct val="0"/>
              </a:spcBef>
            </a:pPr>
            <a:endParaRPr lang="ja-JP" altLang="en-US" sz="1000">
              <a:latin typeface="Arial" panose="020B0604020202020204" pitchFamily="34" charset="0"/>
            </a:endParaRPr>
          </a:p>
          <a:p>
            <a:pPr defTabSz="914400" eaLnBrk="1" hangingPunct="1">
              <a:spcBef>
                <a:spcPct val="0"/>
              </a:spcBef>
            </a:pPr>
            <a:r>
              <a:rPr lang="en-US" altLang="ja-JP" sz="1000">
                <a:latin typeface="Arial" panose="020B0604020202020204" pitchFamily="34" charset="0"/>
              </a:rPr>
              <a:t>The advantages of super embankments are no collapse at floods, no collapse against inundation, and earthquake-resistant. </a:t>
            </a:r>
          </a:p>
          <a:p>
            <a:pPr defTabSz="914400" eaLnBrk="1" hangingPunct="1">
              <a:spcBef>
                <a:spcPct val="0"/>
              </a:spcBef>
            </a:pPr>
            <a:r>
              <a:rPr lang="en-US" altLang="ja-JP" sz="1000">
                <a:latin typeface="Arial" panose="020B0604020202020204" pitchFamily="34" charset="0"/>
              </a:rPr>
              <a:t>When this embankment are constructed, the plan is executed in accordance with the re-development plan of urban area. 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2950" y="2130430"/>
            <a:ext cx="8420100" cy="1470025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819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7639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1458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52782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9097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2917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6736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0556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5A59E21-61C0-4444-A252-BFA889FB1C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D247F5-F5B9-4DD6-8AB7-7311F2141497}" type="datetime1">
              <a:rPr lang="ja-JP" altLang="es-UY"/>
              <a:pPr>
                <a:defRPr/>
              </a:pPr>
              <a:t>2019/4/25</a:t>
            </a:fld>
            <a:endParaRPr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072929F-DCDA-4C17-B15B-2C9F3B471E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405D566-1DA1-496D-9634-ADB16CC63C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594600" y="6372225"/>
            <a:ext cx="2311400" cy="365125"/>
          </a:xfrm>
        </p:spPr>
        <p:txBody>
          <a:bodyPr/>
          <a:lstStyle>
            <a:lvl1pPr>
              <a:defRPr/>
            </a:lvl1pPr>
          </a:lstStyle>
          <a:p>
            <a:fld id="{031ADC2A-9AC0-4045-8E84-AAA370E8E15F}" type="slidenum">
              <a:rPr lang="ja-JP" altLang="en-US"/>
              <a:pPr/>
              <a:t>‹Nº›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479464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907BDD4-3E2F-455D-B347-5FF766DAE7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B0B056-E3F2-4A96-BF50-A64C3CDCFB6A}" type="datetime1">
              <a:rPr lang="ja-JP" altLang="es-UY"/>
              <a:pPr>
                <a:defRPr/>
              </a:pPr>
              <a:t>2019/4/25</a:t>
            </a:fld>
            <a:endParaRPr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79B2652-BF88-4E17-8E55-FF459C34D8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468861F-28BD-4453-8D29-8170E2B020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99300" y="6356350"/>
            <a:ext cx="2806700" cy="365125"/>
          </a:xfrm>
        </p:spPr>
        <p:txBody>
          <a:bodyPr/>
          <a:lstStyle>
            <a:lvl1pPr>
              <a:defRPr sz="2000"/>
            </a:lvl1pPr>
          </a:lstStyle>
          <a:p>
            <a:fld id="{E1F29CE9-8EAC-4825-8671-A21DEDAF8076}" type="slidenum">
              <a:rPr lang="ja-JP" altLang="en-US"/>
              <a:pPr/>
              <a:t>‹Nº›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0919908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506" y="4406906"/>
            <a:ext cx="8420100" cy="1362076"/>
          </a:xfrm>
        </p:spPr>
        <p:txBody>
          <a:bodyPr anchor="t"/>
          <a:lstStyle>
            <a:lvl1pPr algn="l">
              <a:defRPr sz="3330" b="1" cap="all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506" y="2906715"/>
            <a:ext cx="8420100" cy="1500187"/>
          </a:xfrm>
        </p:spPr>
        <p:txBody>
          <a:bodyPr anchor="b"/>
          <a:lstStyle>
            <a:lvl1pPr marL="0" indent="0">
              <a:buNone/>
              <a:defRPr sz="1620">
                <a:solidFill>
                  <a:schemeClr val="tx1">
                    <a:tint val="75000"/>
                  </a:schemeClr>
                </a:solidFill>
              </a:defRPr>
            </a:lvl1pPr>
            <a:lvl2pPr marL="381955" indent="0">
              <a:buNone/>
              <a:defRPr sz="1530">
                <a:solidFill>
                  <a:schemeClr val="tx1">
                    <a:tint val="75000"/>
                  </a:schemeClr>
                </a:solidFill>
              </a:defRPr>
            </a:lvl2pPr>
            <a:lvl3pPr marL="763912" indent="0">
              <a:buNone/>
              <a:defRPr sz="1260">
                <a:solidFill>
                  <a:schemeClr val="tx1">
                    <a:tint val="75000"/>
                  </a:schemeClr>
                </a:solidFill>
              </a:defRPr>
            </a:lvl3pPr>
            <a:lvl4pPr marL="1145866" indent="0">
              <a:buNone/>
              <a:defRPr sz="1170">
                <a:solidFill>
                  <a:schemeClr val="tx1">
                    <a:tint val="75000"/>
                  </a:schemeClr>
                </a:solidFill>
              </a:defRPr>
            </a:lvl4pPr>
            <a:lvl5pPr marL="1527821" indent="0">
              <a:buNone/>
              <a:defRPr sz="1170">
                <a:solidFill>
                  <a:schemeClr val="tx1">
                    <a:tint val="75000"/>
                  </a:schemeClr>
                </a:solidFill>
              </a:defRPr>
            </a:lvl5pPr>
            <a:lvl6pPr marL="1909777" indent="0">
              <a:buNone/>
              <a:defRPr sz="1170">
                <a:solidFill>
                  <a:schemeClr val="tx1">
                    <a:tint val="75000"/>
                  </a:schemeClr>
                </a:solidFill>
              </a:defRPr>
            </a:lvl6pPr>
            <a:lvl7pPr marL="2291734" indent="0">
              <a:buNone/>
              <a:defRPr sz="1170">
                <a:solidFill>
                  <a:schemeClr val="tx1">
                    <a:tint val="75000"/>
                  </a:schemeClr>
                </a:solidFill>
              </a:defRPr>
            </a:lvl7pPr>
            <a:lvl8pPr marL="2673688" indent="0">
              <a:buNone/>
              <a:defRPr sz="1170">
                <a:solidFill>
                  <a:schemeClr val="tx1">
                    <a:tint val="75000"/>
                  </a:schemeClr>
                </a:solidFill>
              </a:defRPr>
            </a:lvl8pPr>
            <a:lvl9pPr marL="3055643" indent="0">
              <a:buNone/>
              <a:defRPr sz="117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FBBF45F-04D0-4CFD-A57A-7868B7F93F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656FA3-7805-41E9-8B3F-E7D8C5402445}" type="datetime1">
              <a:rPr lang="ja-JP" altLang="es-UY"/>
              <a:pPr>
                <a:defRPr/>
              </a:pPr>
              <a:t>2019/4/25</a:t>
            </a:fld>
            <a:endParaRPr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E5E518C-BD8B-4813-A123-8957C7B06A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50BC582-2569-455A-82DE-03C9E338B6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8E1F661-920C-4B4E-8C26-AC4D286F800B}" type="slidenum">
              <a:rPr lang="ja-JP" altLang="en-US"/>
              <a:pPr/>
              <a:t>‹Nº›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6265807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93079" y="2239966"/>
            <a:ext cx="6158575" cy="6337300"/>
          </a:xfrm>
        </p:spPr>
        <p:txBody>
          <a:bodyPr/>
          <a:lstStyle>
            <a:lvl1pPr>
              <a:defRPr sz="2250"/>
            </a:lvl1pPr>
            <a:lvl2pPr>
              <a:defRPr sz="1980"/>
            </a:lvl2pPr>
            <a:lvl3pPr>
              <a:defRPr sz="1620"/>
            </a:lvl3pPr>
            <a:lvl4pPr>
              <a:defRPr sz="1530"/>
            </a:lvl4pPr>
            <a:lvl5pPr>
              <a:defRPr sz="1530"/>
            </a:lvl5pPr>
            <a:lvl6pPr>
              <a:defRPr sz="1530"/>
            </a:lvl6pPr>
            <a:lvl7pPr>
              <a:defRPr sz="1530"/>
            </a:lvl7pPr>
            <a:lvl8pPr>
              <a:defRPr sz="1530"/>
            </a:lvl8pPr>
            <a:lvl9pPr>
              <a:defRPr sz="153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7016752" y="2239966"/>
            <a:ext cx="6158575" cy="6337300"/>
          </a:xfrm>
        </p:spPr>
        <p:txBody>
          <a:bodyPr/>
          <a:lstStyle>
            <a:lvl1pPr>
              <a:defRPr sz="2250"/>
            </a:lvl1pPr>
            <a:lvl2pPr>
              <a:defRPr sz="1980"/>
            </a:lvl2pPr>
            <a:lvl3pPr>
              <a:defRPr sz="1620"/>
            </a:lvl3pPr>
            <a:lvl4pPr>
              <a:defRPr sz="1530"/>
            </a:lvl4pPr>
            <a:lvl5pPr>
              <a:defRPr sz="1530"/>
            </a:lvl5pPr>
            <a:lvl6pPr>
              <a:defRPr sz="1530"/>
            </a:lvl6pPr>
            <a:lvl7pPr>
              <a:defRPr sz="1530"/>
            </a:lvl7pPr>
            <a:lvl8pPr>
              <a:defRPr sz="1530"/>
            </a:lvl8pPr>
            <a:lvl9pPr>
              <a:defRPr sz="153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日付プレースホルダー 3">
            <a:extLst>
              <a:ext uri="{FF2B5EF4-FFF2-40B4-BE49-F238E27FC236}">
                <a16:creationId xmlns:a16="http://schemas.microsoft.com/office/drawing/2014/main" id="{4419477F-425B-4418-98D1-721D411997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23DFCE-B6E0-4DCE-BE33-6D57A47D2FB7}" type="datetime1">
              <a:rPr lang="ja-JP" altLang="es-UY"/>
              <a:pPr>
                <a:defRPr/>
              </a:pPr>
              <a:t>2019/4/25</a:t>
            </a:fld>
            <a:endParaRPr lang="ja-JP" altLang="en-US"/>
          </a:p>
        </p:txBody>
      </p:sp>
      <p:sp>
        <p:nvSpPr>
          <p:cNvPr id="6" name="フッター プレースホルダー 4">
            <a:extLst>
              <a:ext uri="{FF2B5EF4-FFF2-40B4-BE49-F238E27FC236}">
                <a16:creationId xmlns:a16="http://schemas.microsoft.com/office/drawing/2014/main" id="{B1C3E92E-DB4F-455E-AC3D-A5872E2060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ー 5">
            <a:extLst>
              <a:ext uri="{FF2B5EF4-FFF2-40B4-BE49-F238E27FC236}">
                <a16:creationId xmlns:a16="http://schemas.microsoft.com/office/drawing/2014/main" id="{31DC2B84-A3D1-49ED-A0B3-78B9F2072C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5B9E556-7B8C-4A39-BAF3-EC0E3AA2524C}" type="slidenum">
              <a:rPr lang="ja-JP" altLang="en-US"/>
              <a:pPr/>
              <a:t>‹Nº›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148972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301" y="1535117"/>
            <a:ext cx="4376871" cy="639762"/>
          </a:xfrm>
        </p:spPr>
        <p:txBody>
          <a:bodyPr anchor="b"/>
          <a:lstStyle>
            <a:lvl1pPr marL="0" indent="0">
              <a:buNone/>
              <a:defRPr sz="1980" b="1"/>
            </a:lvl1pPr>
            <a:lvl2pPr marL="381955" indent="0">
              <a:buNone/>
              <a:defRPr sz="1620" b="1"/>
            </a:lvl2pPr>
            <a:lvl3pPr marL="763912" indent="0">
              <a:buNone/>
              <a:defRPr sz="1530" b="1"/>
            </a:lvl3pPr>
            <a:lvl4pPr marL="1145866" indent="0">
              <a:buNone/>
              <a:defRPr sz="1260" b="1"/>
            </a:lvl4pPr>
            <a:lvl5pPr marL="1527821" indent="0">
              <a:buNone/>
              <a:defRPr sz="1260" b="1"/>
            </a:lvl5pPr>
            <a:lvl6pPr marL="1909777" indent="0">
              <a:buNone/>
              <a:defRPr sz="1260" b="1"/>
            </a:lvl6pPr>
            <a:lvl7pPr marL="2291734" indent="0">
              <a:buNone/>
              <a:defRPr sz="1260" b="1"/>
            </a:lvl7pPr>
            <a:lvl8pPr marL="2673688" indent="0">
              <a:buNone/>
              <a:defRPr sz="1260" b="1"/>
            </a:lvl8pPr>
            <a:lvl9pPr marL="3055643" indent="0">
              <a:buNone/>
              <a:defRPr sz="126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301" y="2174876"/>
            <a:ext cx="4376871" cy="3951288"/>
          </a:xfrm>
        </p:spPr>
        <p:txBody>
          <a:bodyPr/>
          <a:lstStyle>
            <a:lvl1pPr>
              <a:defRPr sz="1980"/>
            </a:lvl1pPr>
            <a:lvl2pPr>
              <a:defRPr sz="1620"/>
            </a:lvl2pPr>
            <a:lvl3pPr>
              <a:defRPr sz="1530"/>
            </a:lvl3pPr>
            <a:lvl4pPr>
              <a:defRPr sz="1260"/>
            </a:lvl4pPr>
            <a:lvl5pPr>
              <a:defRPr sz="1260"/>
            </a:lvl5pPr>
            <a:lvl6pPr>
              <a:defRPr sz="1260"/>
            </a:lvl6pPr>
            <a:lvl7pPr>
              <a:defRPr sz="1260"/>
            </a:lvl7pPr>
            <a:lvl8pPr>
              <a:defRPr sz="1260"/>
            </a:lvl8pPr>
            <a:lvl9pPr>
              <a:defRPr sz="126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2112" y="1535117"/>
            <a:ext cx="4378591" cy="639762"/>
          </a:xfrm>
        </p:spPr>
        <p:txBody>
          <a:bodyPr anchor="b"/>
          <a:lstStyle>
            <a:lvl1pPr marL="0" indent="0">
              <a:buNone/>
              <a:defRPr sz="1980" b="1"/>
            </a:lvl1pPr>
            <a:lvl2pPr marL="381955" indent="0">
              <a:buNone/>
              <a:defRPr sz="1620" b="1"/>
            </a:lvl2pPr>
            <a:lvl3pPr marL="763912" indent="0">
              <a:buNone/>
              <a:defRPr sz="1530" b="1"/>
            </a:lvl3pPr>
            <a:lvl4pPr marL="1145866" indent="0">
              <a:buNone/>
              <a:defRPr sz="1260" b="1"/>
            </a:lvl4pPr>
            <a:lvl5pPr marL="1527821" indent="0">
              <a:buNone/>
              <a:defRPr sz="1260" b="1"/>
            </a:lvl5pPr>
            <a:lvl6pPr marL="1909777" indent="0">
              <a:buNone/>
              <a:defRPr sz="1260" b="1"/>
            </a:lvl6pPr>
            <a:lvl7pPr marL="2291734" indent="0">
              <a:buNone/>
              <a:defRPr sz="1260" b="1"/>
            </a:lvl7pPr>
            <a:lvl8pPr marL="2673688" indent="0">
              <a:buNone/>
              <a:defRPr sz="1260" b="1"/>
            </a:lvl8pPr>
            <a:lvl9pPr marL="3055643" indent="0">
              <a:buNone/>
              <a:defRPr sz="126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2112" y="2174876"/>
            <a:ext cx="4378591" cy="3951288"/>
          </a:xfrm>
        </p:spPr>
        <p:txBody>
          <a:bodyPr/>
          <a:lstStyle>
            <a:lvl1pPr>
              <a:defRPr sz="1980"/>
            </a:lvl1pPr>
            <a:lvl2pPr>
              <a:defRPr sz="1620"/>
            </a:lvl2pPr>
            <a:lvl3pPr>
              <a:defRPr sz="1530"/>
            </a:lvl3pPr>
            <a:lvl4pPr>
              <a:defRPr sz="1260"/>
            </a:lvl4pPr>
            <a:lvl5pPr>
              <a:defRPr sz="1260"/>
            </a:lvl5pPr>
            <a:lvl6pPr>
              <a:defRPr sz="1260"/>
            </a:lvl6pPr>
            <a:lvl7pPr>
              <a:defRPr sz="1260"/>
            </a:lvl7pPr>
            <a:lvl8pPr>
              <a:defRPr sz="1260"/>
            </a:lvl8pPr>
            <a:lvl9pPr>
              <a:defRPr sz="126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7" name="日付プレースホルダー 3">
            <a:extLst>
              <a:ext uri="{FF2B5EF4-FFF2-40B4-BE49-F238E27FC236}">
                <a16:creationId xmlns:a16="http://schemas.microsoft.com/office/drawing/2014/main" id="{9AB2A32E-2200-4E9B-9D6D-2A1BB6334D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595E59-CE01-4553-80C2-0C4A04F86037}" type="datetime1">
              <a:rPr lang="ja-JP" altLang="es-UY"/>
              <a:pPr>
                <a:defRPr/>
              </a:pPr>
              <a:t>2019/4/25</a:t>
            </a:fld>
            <a:endParaRPr lang="ja-JP" altLang="en-US"/>
          </a:p>
        </p:txBody>
      </p:sp>
      <p:sp>
        <p:nvSpPr>
          <p:cNvPr id="8" name="フッター プレースホルダー 4">
            <a:extLst>
              <a:ext uri="{FF2B5EF4-FFF2-40B4-BE49-F238E27FC236}">
                <a16:creationId xmlns:a16="http://schemas.microsoft.com/office/drawing/2014/main" id="{14E124BB-BB79-4363-BC50-19AE19E1EF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9" name="スライド番号プレースホルダー 5">
            <a:extLst>
              <a:ext uri="{FF2B5EF4-FFF2-40B4-BE49-F238E27FC236}">
                <a16:creationId xmlns:a16="http://schemas.microsoft.com/office/drawing/2014/main" id="{C05CE53E-1494-4791-8D33-91E1EB1EF3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BB286E1-AB53-4611-BCCE-90064700800D}" type="slidenum">
              <a:rPr lang="ja-JP" altLang="en-US"/>
              <a:pPr/>
              <a:t>‹Nº›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6978987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1430D955-F638-42AA-A51A-2D36C6B464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B96F32-C15C-4317-BDF8-60672E1AF6D9}" type="datetime1">
              <a:rPr lang="ja-JP" altLang="es-UY"/>
              <a:pPr>
                <a:defRPr/>
              </a:pPr>
              <a:t>2019/4/25</a:t>
            </a:fld>
            <a:endParaRPr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2493A4F7-8CCE-4AFB-8AA0-9378B99A00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3069F136-CFD6-44EB-90D7-80242010C5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594600" y="6356350"/>
            <a:ext cx="2311400" cy="365125"/>
          </a:xfrm>
        </p:spPr>
        <p:txBody>
          <a:bodyPr/>
          <a:lstStyle>
            <a:lvl1pPr>
              <a:defRPr/>
            </a:lvl1pPr>
          </a:lstStyle>
          <a:p>
            <a:fld id="{32DAEF04-8594-4C65-8892-1BBED7F4BE00}" type="slidenum">
              <a:rPr lang="ja-JP" altLang="en-US"/>
              <a:pPr/>
              <a:t>‹Nº›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4106325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3">
            <a:extLst>
              <a:ext uri="{FF2B5EF4-FFF2-40B4-BE49-F238E27FC236}">
                <a16:creationId xmlns:a16="http://schemas.microsoft.com/office/drawing/2014/main" id="{734BF0F3-EF31-4EFE-A303-11E24601EA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54815A-77D0-4601-B65D-5CE657DAF21E}" type="datetime1">
              <a:rPr lang="ja-JP" altLang="es-UY"/>
              <a:pPr>
                <a:defRPr/>
              </a:pPr>
              <a:t>2019/4/25</a:t>
            </a:fld>
            <a:endParaRPr lang="ja-JP" altLang="en-US"/>
          </a:p>
        </p:txBody>
      </p:sp>
      <p:sp>
        <p:nvSpPr>
          <p:cNvPr id="3" name="フッター プレースホルダー 4">
            <a:extLst>
              <a:ext uri="{FF2B5EF4-FFF2-40B4-BE49-F238E27FC236}">
                <a16:creationId xmlns:a16="http://schemas.microsoft.com/office/drawing/2014/main" id="{BF471F83-187F-43EA-8DB5-C7B3F1E3DE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4" name="スライド番号プレースホルダー 5">
            <a:extLst>
              <a:ext uri="{FF2B5EF4-FFF2-40B4-BE49-F238E27FC236}">
                <a16:creationId xmlns:a16="http://schemas.microsoft.com/office/drawing/2014/main" id="{94EAD974-C8AD-49E2-8385-D70B288A53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BCF2A76-601C-462F-9F15-E8755C9CBC19}" type="slidenum">
              <a:rPr lang="ja-JP" altLang="en-US"/>
              <a:pPr/>
              <a:t>‹Nº›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0079866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5" y="273053"/>
            <a:ext cx="3259005" cy="1162050"/>
          </a:xfrm>
        </p:spPr>
        <p:txBody>
          <a:bodyPr anchor="b"/>
          <a:lstStyle>
            <a:lvl1pPr algn="l">
              <a:defRPr sz="1620" b="1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2972" y="273052"/>
            <a:ext cx="5537730" cy="5853113"/>
          </a:xfrm>
        </p:spPr>
        <p:txBody>
          <a:bodyPr/>
          <a:lstStyle>
            <a:lvl1pPr>
              <a:defRPr sz="2700"/>
            </a:lvl1pPr>
            <a:lvl2pPr>
              <a:defRPr sz="2250"/>
            </a:lvl2pPr>
            <a:lvl3pPr>
              <a:defRPr sz="1980"/>
            </a:lvl3pPr>
            <a:lvl4pPr>
              <a:defRPr sz="1620"/>
            </a:lvl4pPr>
            <a:lvl5pPr>
              <a:defRPr sz="1620"/>
            </a:lvl5pPr>
            <a:lvl6pPr>
              <a:defRPr sz="1620"/>
            </a:lvl6pPr>
            <a:lvl7pPr>
              <a:defRPr sz="1620"/>
            </a:lvl7pPr>
            <a:lvl8pPr>
              <a:defRPr sz="1620"/>
            </a:lvl8pPr>
            <a:lvl9pPr>
              <a:defRPr sz="162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305" y="1435104"/>
            <a:ext cx="3259005" cy="4691063"/>
          </a:xfrm>
        </p:spPr>
        <p:txBody>
          <a:bodyPr/>
          <a:lstStyle>
            <a:lvl1pPr marL="0" indent="0">
              <a:buNone/>
              <a:defRPr sz="1170"/>
            </a:lvl1pPr>
            <a:lvl2pPr marL="381955" indent="0">
              <a:buNone/>
              <a:defRPr sz="1080"/>
            </a:lvl2pPr>
            <a:lvl3pPr marL="763912" indent="0">
              <a:buNone/>
              <a:defRPr sz="810"/>
            </a:lvl3pPr>
            <a:lvl4pPr marL="1145866" indent="0">
              <a:buNone/>
              <a:defRPr sz="810"/>
            </a:lvl4pPr>
            <a:lvl5pPr marL="1527821" indent="0">
              <a:buNone/>
              <a:defRPr sz="810"/>
            </a:lvl5pPr>
            <a:lvl6pPr marL="1909777" indent="0">
              <a:buNone/>
              <a:defRPr sz="810"/>
            </a:lvl6pPr>
            <a:lvl7pPr marL="2291734" indent="0">
              <a:buNone/>
              <a:defRPr sz="810"/>
            </a:lvl7pPr>
            <a:lvl8pPr marL="2673688" indent="0">
              <a:buNone/>
              <a:defRPr sz="810"/>
            </a:lvl8pPr>
            <a:lvl9pPr marL="3055643" indent="0">
              <a:buNone/>
              <a:defRPr sz="81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日付プレースホルダー 3">
            <a:extLst>
              <a:ext uri="{FF2B5EF4-FFF2-40B4-BE49-F238E27FC236}">
                <a16:creationId xmlns:a16="http://schemas.microsoft.com/office/drawing/2014/main" id="{FB13EB83-DEF3-4242-99BF-988C2C41D2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3CD50C-F773-4869-820A-B67C49DDD73A}" type="datetime1">
              <a:rPr lang="ja-JP" altLang="es-UY"/>
              <a:pPr>
                <a:defRPr/>
              </a:pPr>
              <a:t>2019/4/25</a:t>
            </a:fld>
            <a:endParaRPr lang="ja-JP" altLang="en-US"/>
          </a:p>
        </p:txBody>
      </p:sp>
      <p:sp>
        <p:nvSpPr>
          <p:cNvPr id="6" name="フッター プレースホルダー 4">
            <a:extLst>
              <a:ext uri="{FF2B5EF4-FFF2-40B4-BE49-F238E27FC236}">
                <a16:creationId xmlns:a16="http://schemas.microsoft.com/office/drawing/2014/main" id="{E9AAB982-A1CA-46A6-99B8-82B90EC9A7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ー 5">
            <a:extLst>
              <a:ext uri="{FF2B5EF4-FFF2-40B4-BE49-F238E27FC236}">
                <a16:creationId xmlns:a16="http://schemas.microsoft.com/office/drawing/2014/main" id="{C6F560B1-C0D8-440C-867D-290C9D1EC6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3361FB-C485-49A3-BFD4-C46DCC8639A8}" type="slidenum">
              <a:rPr lang="ja-JP" altLang="en-US"/>
              <a:pPr/>
              <a:t>‹Nº›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6557780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1646" y="4800601"/>
            <a:ext cx="5943600" cy="566738"/>
          </a:xfrm>
        </p:spPr>
        <p:txBody>
          <a:bodyPr anchor="b"/>
          <a:lstStyle>
            <a:lvl1pPr algn="l">
              <a:defRPr sz="1620" b="1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1646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2700"/>
            </a:lvl1pPr>
            <a:lvl2pPr marL="381955" indent="0">
              <a:buNone/>
              <a:defRPr sz="2250"/>
            </a:lvl2pPr>
            <a:lvl3pPr marL="763912" indent="0">
              <a:buNone/>
              <a:defRPr sz="1980"/>
            </a:lvl3pPr>
            <a:lvl4pPr marL="1145866" indent="0">
              <a:buNone/>
              <a:defRPr sz="1620"/>
            </a:lvl4pPr>
            <a:lvl5pPr marL="1527821" indent="0">
              <a:buNone/>
              <a:defRPr sz="1620"/>
            </a:lvl5pPr>
            <a:lvl6pPr marL="1909777" indent="0">
              <a:buNone/>
              <a:defRPr sz="1620"/>
            </a:lvl6pPr>
            <a:lvl7pPr marL="2291734" indent="0">
              <a:buNone/>
              <a:defRPr sz="1620"/>
            </a:lvl7pPr>
            <a:lvl8pPr marL="2673688" indent="0">
              <a:buNone/>
              <a:defRPr sz="1620"/>
            </a:lvl8pPr>
            <a:lvl9pPr marL="3055643" indent="0">
              <a:buNone/>
              <a:defRPr sz="1620"/>
            </a:lvl9pPr>
          </a:lstStyle>
          <a:p>
            <a:pPr lvl="0"/>
            <a:endParaRPr lang="ja-JP" altLang="en-US" noProof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1646" y="5367339"/>
            <a:ext cx="5943600" cy="804862"/>
          </a:xfrm>
        </p:spPr>
        <p:txBody>
          <a:bodyPr/>
          <a:lstStyle>
            <a:lvl1pPr marL="0" indent="0">
              <a:buNone/>
              <a:defRPr sz="1170"/>
            </a:lvl1pPr>
            <a:lvl2pPr marL="381955" indent="0">
              <a:buNone/>
              <a:defRPr sz="1080"/>
            </a:lvl2pPr>
            <a:lvl3pPr marL="763912" indent="0">
              <a:buNone/>
              <a:defRPr sz="810"/>
            </a:lvl3pPr>
            <a:lvl4pPr marL="1145866" indent="0">
              <a:buNone/>
              <a:defRPr sz="810"/>
            </a:lvl4pPr>
            <a:lvl5pPr marL="1527821" indent="0">
              <a:buNone/>
              <a:defRPr sz="810"/>
            </a:lvl5pPr>
            <a:lvl6pPr marL="1909777" indent="0">
              <a:buNone/>
              <a:defRPr sz="810"/>
            </a:lvl6pPr>
            <a:lvl7pPr marL="2291734" indent="0">
              <a:buNone/>
              <a:defRPr sz="810"/>
            </a:lvl7pPr>
            <a:lvl8pPr marL="2673688" indent="0">
              <a:buNone/>
              <a:defRPr sz="810"/>
            </a:lvl8pPr>
            <a:lvl9pPr marL="3055643" indent="0">
              <a:buNone/>
              <a:defRPr sz="81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日付プレースホルダー 3">
            <a:extLst>
              <a:ext uri="{FF2B5EF4-FFF2-40B4-BE49-F238E27FC236}">
                <a16:creationId xmlns:a16="http://schemas.microsoft.com/office/drawing/2014/main" id="{3536781F-CFEE-4D5F-B092-200D8699B2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7A8DCD-1A13-4E53-B301-B31900E50474}" type="datetime1">
              <a:rPr lang="ja-JP" altLang="es-UY"/>
              <a:pPr>
                <a:defRPr/>
              </a:pPr>
              <a:t>2019/4/25</a:t>
            </a:fld>
            <a:endParaRPr lang="ja-JP" altLang="en-US"/>
          </a:p>
        </p:txBody>
      </p:sp>
      <p:sp>
        <p:nvSpPr>
          <p:cNvPr id="6" name="フッター プレースホルダー 4">
            <a:extLst>
              <a:ext uri="{FF2B5EF4-FFF2-40B4-BE49-F238E27FC236}">
                <a16:creationId xmlns:a16="http://schemas.microsoft.com/office/drawing/2014/main" id="{E7E47120-8632-43EA-A3D9-5F1C7B1C7A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ー 5">
            <a:extLst>
              <a:ext uri="{FF2B5EF4-FFF2-40B4-BE49-F238E27FC236}">
                <a16:creationId xmlns:a16="http://schemas.microsoft.com/office/drawing/2014/main" id="{D927A78B-0412-4062-97AD-00788B9EAE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BA28DE4-C316-43BD-AD73-EEE67E22E01C}" type="slidenum">
              <a:rPr lang="ja-JP" altLang="en-US"/>
              <a:pPr/>
              <a:t>‹Nº›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5910943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45EB5B2-FAF5-4F04-A4F0-4666132CCD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ACAAA4-E9FE-4392-AB31-373D5B7D1856}" type="datetime1">
              <a:rPr lang="ja-JP" altLang="es-UY"/>
              <a:pPr>
                <a:defRPr/>
              </a:pPr>
              <a:t>2019/4/25</a:t>
            </a:fld>
            <a:endParaRPr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95D8276-4600-4336-868C-2DBDCA74B3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9F5582D-6CDA-4B2C-A89E-9A9D22BAEB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BD685D0-6642-47E4-B2E4-A893AF5864C3}" type="slidenum">
              <a:rPr lang="ja-JP" altLang="en-US"/>
              <a:pPr/>
              <a:t>‹Nº›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0083245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10055627" y="384178"/>
            <a:ext cx="3119702" cy="819308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93077" y="384178"/>
            <a:ext cx="9197447" cy="819308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847B724-7623-4A3A-BE71-E19C06EAAE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BF4855-5923-4A98-B6CC-F4838C30994F}" type="datetime1">
              <a:rPr lang="ja-JP" altLang="es-UY"/>
              <a:pPr>
                <a:defRPr/>
              </a:pPr>
              <a:t>2019/4/25</a:t>
            </a:fld>
            <a:endParaRPr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64059C1-E24D-419A-836F-834453AE47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76D3A61-9D58-4E3E-B5FE-97262D2D2D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8C1DDE6-D5B2-4E01-843D-8A0C76DBE121}" type="slidenum">
              <a:rPr lang="ja-JP" altLang="en-US"/>
              <a:pPr/>
              <a:t>‹Nº›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5143256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タイトル プレースホルダー 1">
            <a:extLst>
              <a:ext uri="{FF2B5EF4-FFF2-40B4-BE49-F238E27FC236}">
                <a16:creationId xmlns:a16="http://schemas.microsoft.com/office/drawing/2014/main" id="{1A417CB0-AE6E-4690-A278-B427DE9ED877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84879" tIns="42440" rIns="84879" bIns="4244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マスター タイトルの書式設定</a:t>
            </a:r>
          </a:p>
        </p:txBody>
      </p:sp>
      <p:sp>
        <p:nvSpPr>
          <p:cNvPr id="1027" name="テキスト プレースホルダー 2">
            <a:extLst>
              <a:ext uri="{FF2B5EF4-FFF2-40B4-BE49-F238E27FC236}">
                <a16:creationId xmlns:a16="http://schemas.microsoft.com/office/drawing/2014/main" id="{072C2470-A201-4354-9A2C-1814ED9C013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84879" tIns="42440" rIns="84879" bIns="4244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C2CE4BB-AA2C-4264-AFAA-48C0A52BA9F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95300" y="6356350"/>
            <a:ext cx="2311400" cy="365125"/>
          </a:xfrm>
          <a:prstGeom prst="rect">
            <a:avLst/>
          </a:prstGeom>
        </p:spPr>
        <p:txBody>
          <a:bodyPr vert="horz" lIns="84879" tIns="42440" rIns="84879" bIns="42440" rtlCol="0" anchor="ctr"/>
          <a:lstStyle>
            <a:lvl1pPr algn="l" defTabSz="1067014" eaLnBrk="1" fontAlgn="auto" hangingPunct="1">
              <a:spcBef>
                <a:spcPts val="0"/>
              </a:spcBef>
              <a:spcAft>
                <a:spcPts val="0"/>
              </a:spcAft>
              <a:defRPr sz="108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EC15EA9C-A063-450F-B8DD-24A2265E8DA6}" type="datetime1">
              <a:rPr lang="ja-JP" altLang="es-UY"/>
              <a:pPr>
                <a:defRPr/>
              </a:pPr>
              <a:t>2019/4/25</a:t>
            </a:fld>
            <a:endParaRPr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02C06FD-D010-48ED-A7FF-3D669695932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84550" y="6356350"/>
            <a:ext cx="3136900" cy="365125"/>
          </a:xfrm>
          <a:prstGeom prst="rect">
            <a:avLst/>
          </a:prstGeom>
        </p:spPr>
        <p:txBody>
          <a:bodyPr vert="horz" lIns="84879" tIns="42440" rIns="84879" bIns="42440" rtlCol="0" anchor="ctr"/>
          <a:lstStyle>
            <a:lvl1pPr algn="ctr" defTabSz="1067014" eaLnBrk="1" fontAlgn="auto" hangingPunct="1">
              <a:spcBef>
                <a:spcPts val="0"/>
              </a:spcBef>
              <a:spcAft>
                <a:spcPts val="0"/>
              </a:spcAft>
              <a:defRPr sz="108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6D6E3AD-8614-47FF-AFCE-BACC99489C5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099300" y="6356350"/>
            <a:ext cx="2311400" cy="365125"/>
          </a:xfrm>
          <a:prstGeom prst="rect">
            <a:avLst/>
          </a:prstGeom>
        </p:spPr>
        <p:txBody>
          <a:bodyPr vert="horz" wrap="square" lIns="84879" tIns="42440" rIns="84879" bIns="4244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solidFill>
                  <a:srgbClr val="898989"/>
                </a:solidFill>
              </a:defRPr>
            </a:lvl1pPr>
          </a:lstStyle>
          <a:p>
            <a:fld id="{15C705F6-DF1A-4B73-9D3D-B279EAD4B3AB}" type="slidenum">
              <a:rPr lang="ja-JP" altLang="en-US"/>
              <a:pPr/>
              <a:t>‹Nº›</a:t>
            </a:fld>
            <a:endParaRPr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61" r:id="rId3"/>
    <p:sldLayoutId id="2147483762" r:id="rId4"/>
    <p:sldLayoutId id="2147483763" r:id="rId5"/>
    <p:sldLayoutId id="2147483771" r:id="rId6"/>
    <p:sldLayoutId id="2147483764" r:id="rId7"/>
    <p:sldLayoutId id="2147483765" r:id="rId8"/>
    <p:sldLayoutId id="2147483766" r:id="rId9"/>
    <p:sldLayoutId id="2147483767" r:id="rId10"/>
    <p:sldLayoutId id="2147483768" r:id="rId11"/>
  </p:sldLayoutIdLst>
  <p:hf hdr="0" ftr="0" dt="0"/>
  <p:txStyles>
    <p:titleStyle>
      <a:lvl1pPr algn="ctr" defTabSz="763588" rtl="0" eaLnBrk="0" fontAlgn="base" hangingPunct="0">
        <a:spcBef>
          <a:spcPct val="0"/>
        </a:spcBef>
        <a:spcAft>
          <a:spcPct val="0"/>
        </a:spcAft>
        <a:defRPr kumimoji="1" sz="36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763588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tx1"/>
          </a:solidFill>
          <a:latin typeface="Calibri" panose="020F0502020204030204" pitchFamily="34" charset="0"/>
          <a:ea typeface="ＭＳ Ｐゴシック" panose="020B0600070205080204" pitchFamily="50" charset="-128"/>
        </a:defRPr>
      </a:lvl2pPr>
      <a:lvl3pPr algn="ctr" defTabSz="763588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tx1"/>
          </a:solidFill>
          <a:latin typeface="Calibri" panose="020F0502020204030204" pitchFamily="34" charset="0"/>
          <a:ea typeface="ＭＳ Ｐゴシック" panose="020B0600070205080204" pitchFamily="50" charset="-128"/>
        </a:defRPr>
      </a:lvl3pPr>
      <a:lvl4pPr algn="ctr" defTabSz="763588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tx1"/>
          </a:solidFill>
          <a:latin typeface="Calibri" panose="020F0502020204030204" pitchFamily="34" charset="0"/>
          <a:ea typeface="ＭＳ Ｐゴシック" panose="020B0600070205080204" pitchFamily="50" charset="-128"/>
        </a:defRPr>
      </a:lvl4pPr>
      <a:lvl5pPr algn="ctr" defTabSz="763588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tx1"/>
          </a:solidFill>
          <a:latin typeface="Calibri" panose="020F0502020204030204" pitchFamily="34" charset="0"/>
          <a:ea typeface="ＭＳ Ｐゴシック" panose="020B0600070205080204" pitchFamily="50" charset="-128"/>
        </a:defRPr>
      </a:lvl5pPr>
      <a:lvl6pPr marL="457200" algn="ctr" defTabSz="763588" rtl="0" fontAlgn="base">
        <a:spcBef>
          <a:spcPct val="0"/>
        </a:spcBef>
        <a:spcAft>
          <a:spcPct val="0"/>
        </a:spcAft>
        <a:defRPr kumimoji="1" sz="3600">
          <a:solidFill>
            <a:schemeClr val="tx1"/>
          </a:solidFill>
          <a:latin typeface="Calibri" panose="020F0502020204030204" pitchFamily="34" charset="0"/>
          <a:ea typeface="ＭＳ Ｐゴシック" panose="020B0600070205080204" pitchFamily="50" charset="-128"/>
        </a:defRPr>
      </a:lvl6pPr>
      <a:lvl7pPr marL="914400" algn="ctr" defTabSz="763588" rtl="0" fontAlgn="base">
        <a:spcBef>
          <a:spcPct val="0"/>
        </a:spcBef>
        <a:spcAft>
          <a:spcPct val="0"/>
        </a:spcAft>
        <a:defRPr kumimoji="1" sz="3600">
          <a:solidFill>
            <a:schemeClr val="tx1"/>
          </a:solidFill>
          <a:latin typeface="Calibri" panose="020F0502020204030204" pitchFamily="34" charset="0"/>
          <a:ea typeface="ＭＳ Ｐゴシック" panose="020B0600070205080204" pitchFamily="50" charset="-128"/>
        </a:defRPr>
      </a:lvl7pPr>
      <a:lvl8pPr marL="1371600" algn="ctr" defTabSz="763588" rtl="0" fontAlgn="base">
        <a:spcBef>
          <a:spcPct val="0"/>
        </a:spcBef>
        <a:spcAft>
          <a:spcPct val="0"/>
        </a:spcAft>
        <a:defRPr kumimoji="1" sz="3600">
          <a:solidFill>
            <a:schemeClr val="tx1"/>
          </a:solidFill>
          <a:latin typeface="Calibri" panose="020F0502020204030204" pitchFamily="34" charset="0"/>
          <a:ea typeface="ＭＳ Ｐゴシック" panose="020B0600070205080204" pitchFamily="50" charset="-128"/>
        </a:defRPr>
      </a:lvl8pPr>
      <a:lvl9pPr marL="1828800" algn="ctr" defTabSz="763588" rtl="0" fontAlgn="base">
        <a:spcBef>
          <a:spcPct val="0"/>
        </a:spcBef>
        <a:spcAft>
          <a:spcPct val="0"/>
        </a:spcAft>
        <a:defRPr kumimoji="1" sz="3600">
          <a:solidFill>
            <a:schemeClr val="tx1"/>
          </a:solidFill>
          <a:latin typeface="Calibri" panose="020F0502020204030204" pitchFamily="34" charset="0"/>
          <a:ea typeface="ＭＳ Ｐゴシック" panose="020B0600070205080204" pitchFamily="50" charset="-128"/>
        </a:defRPr>
      </a:lvl9pPr>
    </p:titleStyle>
    <p:bodyStyle>
      <a:lvl1pPr marL="285750" indent="-285750" algn="l" defTabSz="763588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19125" indent="-238125" algn="l" defTabSz="763588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kumimoji="1"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54088" indent="-190500" algn="l" defTabSz="763588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kumimoji="1"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336675" indent="-190500" algn="l" defTabSz="763588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717675" indent="-190500" algn="l" defTabSz="763588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100755" indent="-190979" algn="l" defTabSz="763912" rtl="0" eaLnBrk="1" latinLnBrk="0" hangingPunct="1">
        <a:spcBef>
          <a:spcPct val="20000"/>
        </a:spcBef>
        <a:buFont typeface="Arial" pitchFamily="34" charset="0"/>
        <a:buChar char="•"/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6pPr>
      <a:lvl7pPr marL="2482710" indent="-190979" algn="l" defTabSz="763912" rtl="0" eaLnBrk="1" latinLnBrk="0" hangingPunct="1">
        <a:spcBef>
          <a:spcPct val="20000"/>
        </a:spcBef>
        <a:buFont typeface="Arial" pitchFamily="34" charset="0"/>
        <a:buChar char="•"/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7pPr>
      <a:lvl8pPr marL="2864666" indent="-190979" algn="l" defTabSz="763912" rtl="0" eaLnBrk="1" latinLnBrk="0" hangingPunct="1">
        <a:spcBef>
          <a:spcPct val="20000"/>
        </a:spcBef>
        <a:buFont typeface="Arial" pitchFamily="34" charset="0"/>
        <a:buChar char="•"/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8pPr>
      <a:lvl9pPr marL="3246622" indent="-190979" algn="l" defTabSz="763912" rtl="0" eaLnBrk="1" latinLnBrk="0" hangingPunct="1">
        <a:spcBef>
          <a:spcPct val="20000"/>
        </a:spcBef>
        <a:buFont typeface="Arial" pitchFamily="34" charset="0"/>
        <a:buChar char="•"/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763912" rtl="0" eaLnBrk="1" latinLnBrk="0" hangingPunct="1">
        <a:defRPr kumimoji="1" sz="1530" kern="1200">
          <a:solidFill>
            <a:schemeClr val="tx1"/>
          </a:solidFill>
          <a:latin typeface="+mn-lt"/>
          <a:ea typeface="+mn-ea"/>
          <a:cs typeface="+mn-cs"/>
        </a:defRPr>
      </a:lvl1pPr>
      <a:lvl2pPr marL="381955" algn="l" defTabSz="763912" rtl="0" eaLnBrk="1" latinLnBrk="0" hangingPunct="1">
        <a:defRPr kumimoji="1" sz="1530" kern="1200">
          <a:solidFill>
            <a:schemeClr val="tx1"/>
          </a:solidFill>
          <a:latin typeface="+mn-lt"/>
          <a:ea typeface="+mn-ea"/>
          <a:cs typeface="+mn-cs"/>
        </a:defRPr>
      </a:lvl2pPr>
      <a:lvl3pPr marL="763912" algn="l" defTabSz="763912" rtl="0" eaLnBrk="1" latinLnBrk="0" hangingPunct="1">
        <a:defRPr kumimoji="1" sz="1530" kern="1200">
          <a:solidFill>
            <a:schemeClr val="tx1"/>
          </a:solidFill>
          <a:latin typeface="+mn-lt"/>
          <a:ea typeface="+mn-ea"/>
          <a:cs typeface="+mn-cs"/>
        </a:defRPr>
      </a:lvl3pPr>
      <a:lvl4pPr marL="1145866" algn="l" defTabSz="763912" rtl="0" eaLnBrk="1" latinLnBrk="0" hangingPunct="1">
        <a:defRPr kumimoji="1"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527821" algn="l" defTabSz="763912" rtl="0" eaLnBrk="1" latinLnBrk="0" hangingPunct="1">
        <a:defRPr kumimoji="1"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1909777" algn="l" defTabSz="763912" rtl="0" eaLnBrk="1" latinLnBrk="0" hangingPunct="1">
        <a:defRPr kumimoji="1"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291734" algn="l" defTabSz="763912" rtl="0" eaLnBrk="1" latinLnBrk="0" hangingPunct="1">
        <a:defRPr kumimoji="1"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673688" algn="l" defTabSz="763912" rtl="0" eaLnBrk="1" latinLnBrk="0" hangingPunct="1">
        <a:defRPr kumimoji="1"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055643" algn="l" defTabSz="763912" rtl="0" eaLnBrk="1" latinLnBrk="0" hangingPunct="1">
        <a:defRPr kumimoji="1" sz="153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wmf"/><Relationship Id="rId4" Type="http://schemas.openxmlformats.org/officeDocument/2006/relationships/image" Target="../media/image7.wm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w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image" Target="../media/image15.w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正方形/長方形 16">
            <a:extLst>
              <a:ext uri="{FF2B5EF4-FFF2-40B4-BE49-F238E27FC236}">
                <a16:creationId xmlns:a16="http://schemas.microsoft.com/office/drawing/2014/main" id="{5A7A3E11-2366-46ED-AE73-06E3905CE6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8588" y="1069975"/>
            <a:ext cx="9672637" cy="423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n-US" altLang="ja-JP" sz="4300" b="1">
                <a:solidFill>
                  <a:srgbClr val="0000FF"/>
                </a:solidFill>
              </a:rPr>
              <a:t>Principles on Investment and Financing</a:t>
            </a:r>
          </a:p>
          <a:p>
            <a:pPr algn="ctr" eaLnBrk="1" hangingPunct="1"/>
            <a:r>
              <a:rPr lang="en-US" altLang="ja-JP" sz="4000" b="1">
                <a:solidFill>
                  <a:srgbClr val="0000FF"/>
                </a:solidFill>
              </a:rPr>
              <a:t>for Water-related Disaster Risk Reduction</a:t>
            </a:r>
          </a:p>
          <a:p>
            <a:pPr algn="ctr" eaLnBrk="1" hangingPunct="1"/>
            <a:endParaRPr lang="ja-JP" altLang="en-US" sz="4000" b="1"/>
          </a:p>
          <a:p>
            <a:pPr algn="ctr" eaLnBrk="1" hangingPunct="1"/>
            <a:r>
              <a:rPr lang="en-US" altLang="ja-JP" sz="2400" b="1"/>
              <a:t>April</a:t>
            </a:r>
            <a:r>
              <a:rPr lang="ja-JP" altLang="en-US" sz="2400" b="1"/>
              <a:t> </a:t>
            </a:r>
            <a:r>
              <a:rPr lang="en-US" altLang="ja-JP" sz="2400" b="1"/>
              <a:t>23, 2019</a:t>
            </a:r>
          </a:p>
          <a:p>
            <a:pPr algn="ctr" eaLnBrk="1" hangingPunct="1"/>
            <a:endParaRPr lang="en-US" altLang="ja-JP" sz="2400" b="1"/>
          </a:p>
          <a:p>
            <a:pPr algn="ctr" eaLnBrk="1" hangingPunct="1"/>
            <a:r>
              <a:rPr lang="en-US" altLang="ja-JP" sz="2400" b="1"/>
              <a:t>Tomoyuki OKADA</a:t>
            </a:r>
          </a:p>
          <a:p>
            <a:pPr algn="ctr" eaLnBrk="1" hangingPunct="1"/>
            <a:endParaRPr lang="en-US" altLang="ja-JP" sz="2400" b="1"/>
          </a:p>
          <a:p>
            <a:pPr algn="ctr" eaLnBrk="1" hangingPunct="1"/>
            <a:r>
              <a:rPr lang="en-US" altLang="ja-JP" sz="2400" b="1"/>
              <a:t>High-level Experts and Leaders Panel on Water and Disasters (HELP)</a:t>
            </a:r>
          </a:p>
          <a:p>
            <a:pPr algn="ctr" eaLnBrk="1" hangingPunct="1"/>
            <a:r>
              <a:rPr lang="en-US" altLang="ja-JP" sz="2600" b="1"/>
              <a:t>Ministry of Land, Infrastructure, Transport and Tourism, Japan</a:t>
            </a:r>
            <a:endParaRPr lang="ja-JP" altLang="en-US" sz="2600" b="1"/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7E804739-B895-4081-ACD9-6474F0D8B5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 anchor="ctr">
            <a:spAutoFit/>
          </a:bodyPr>
          <a:lstStyle/>
          <a:p>
            <a:pPr defTabSz="106701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ja-JP" altLang="en-US" sz="2137">
              <a:latin typeface="+mn-lt"/>
              <a:ea typeface="+mn-e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スライド番号プレースホルダー 3">
            <a:extLst>
              <a:ext uri="{FF2B5EF4-FFF2-40B4-BE49-F238E27FC236}">
                <a16:creationId xmlns:a16="http://schemas.microsoft.com/office/drawing/2014/main" id="{7212A2C7-6538-480D-BB29-925AD38DA4C5}"/>
              </a:ext>
            </a:extLst>
          </p:cNvPr>
          <p:cNvSpPr txBox="1">
            <a:spLocks noGrp="1"/>
          </p:cNvSpPr>
          <p:nvPr/>
        </p:nvSpPr>
        <p:spPr bwMode="auto">
          <a:xfrm>
            <a:off x="7562850" y="6394450"/>
            <a:ext cx="23114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4879" tIns="42440" rIns="84879" bIns="42440" anchor="ctr"/>
          <a:lstStyle>
            <a:lvl1pPr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/>
            <a:fld id="{C447692F-F6A3-4954-A38D-5B7489801A8D}" type="slidenum">
              <a:rPr lang="ja-JP" altLang="en-US" sz="2000">
                <a:solidFill>
                  <a:srgbClr val="898989"/>
                </a:solidFill>
              </a:rPr>
              <a:pPr algn="r" eaLnBrk="1" hangingPunct="1"/>
              <a:t>2</a:t>
            </a:fld>
            <a:endParaRPr lang="ja-JP" altLang="en-US" sz="2000">
              <a:solidFill>
                <a:srgbClr val="898989"/>
              </a:solidFill>
            </a:endParaRPr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415A91BC-E200-4B65-B8DC-4C08251D443B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95300" y="274638"/>
            <a:ext cx="9410700" cy="1143000"/>
          </a:xfrm>
        </p:spPr>
        <p:txBody>
          <a:bodyPr rtlCol="0">
            <a:normAutofit fontScale="90000"/>
          </a:bodyPr>
          <a:lstStyle/>
          <a:p>
            <a:pPr defTabSz="763912" eaLnBrk="1" fontAlgn="auto" hangingPunct="1">
              <a:spcAft>
                <a:spcPts val="0"/>
              </a:spcAft>
              <a:defRPr/>
            </a:pPr>
            <a:r>
              <a:rPr lang="en-US" altLang="ja-JP">
                <a:solidFill>
                  <a:srgbClr val="0000FF"/>
                </a:solidFill>
              </a:rPr>
              <a:t>High-level Experts and Leaders Panel</a:t>
            </a:r>
            <a:br>
              <a:rPr lang="en-US" altLang="ja-JP">
                <a:solidFill>
                  <a:srgbClr val="0000FF"/>
                </a:solidFill>
              </a:rPr>
            </a:br>
            <a:r>
              <a:rPr lang="en-US" altLang="ja-JP">
                <a:solidFill>
                  <a:srgbClr val="0000FF"/>
                </a:solidFill>
              </a:rPr>
              <a:t>on Water and Disasters (HELP)</a:t>
            </a:r>
            <a:endParaRPr lang="ja-JP" altLang="en-US">
              <a:solidFill>
                <a:srgbClr val="0000FF"/>
              </a:solidFill>
            </a:endParaRPr>
          </a:p>
        </p:txBody>
      </p:sp>
      <p:sp>
        <p:nvSpPr>
          <p:cNvPr id="6148" name="Rectangle 4">
            <a:extLst>
              <a:ext uri="{FF2B5EF4-FFF2-40B4-BE49-F238E27FC236}">
                <a16:creationId xmlns:a16="http://schemas.microsoft.com/office/drawing/2014/main" id="{0CEF0F82-2965-4BBD-9308-2C06B8D51D17}"/>
              </a:ext>
            </a:extLst>
          </p:cNvPr>
          <p:cNvSpPr>
            <a:spLocks noChangeArrowheads="1"/>
          </p:cNvSpPr>
          <p:nvPr>
            <p:ph type="body" idx="4294967295"/>
          </p:nvPr>
        </p:nvSpPr>
        <p:spPr>
          <a:xfrm>
            <a:off x="304800" y="1600200"/>
            <a:ext cx="9372600" cy="5029200"/>
          </a:xfrm>
        </p:spPr>
        <p:txBody>
          <a:bodyPr/>
          <a:lstStyle/>
          <a:p>
            <a:pPr marL="438150" indent="-438150" eaLnBrk="1" hangingPunct="1">
              <a:buFont typeface="Arial" panose="020B0604020202020204" pitchFamily="34" charset="0"/>
              <a:buNone/>
            </a:pPr>
            <a:r>
              <a:rPr lang="en-US" altLang="ja-JP" sz="2500">
                <a:solidFill>
                  <a:srgbClr val="0000FF"/>
                </a:solidFill>
              </a:rPr>
              <a:t>Objectives</a:t>
            </a:r>
            <a:r>
              <a:rPr lang="en-US" altLang="ja-JP" sz="2500"/>
              <a:t>: Assist the international community, governments and stakeholders in mobilizing political will and resources, and take effective measures to address the issues of water and disasters.</a:t>
            </a:r>
          </a:p>
          <a:p>
            <a:pPr marL="438150" indent="-438150" eaLnBrk="1" hangingPunct="1">
              <a:buFont typeface="Arial" panose="020B0604020202020204" pitchFamily="34" charset="0"/>
              <a:buNone/>
            </a:pPr>
            <a:endParaRPr lang="ja-JP" altLang="en-US" sz="2500"/>
          </a:p>
          <a:p>
            <a:pPr marL="438150" indent="-438150" eaLnBrk="1" hangingPunct="1">
              <a:buFont typeface="Arial" panose="020B0604020202020204" pitchFamily="34" charset="0"/>
              <a:buNone/>
            </a:pPr>
            <a:r>
              <a:rPr lang="ja-JP" altLang="ja-JP" sz="2500">
                <a:solidFill>
                  <a:srgbClr val="0000FF"/>
                </a:solidFill>
              </a:rPr>
              <a:t>Chair</a:t>
            </a:r>
            <a:r>
              <a:rPr lang="ja-JP" altLang="en-US" sz="2500"/>
              <a:t>: </a:t>
            </a:r>
            <a:r>
              <a:rPr lang="ja-JP" altLang="ja-JP" sz="2500"/>
              <a:t>Dr. Han, Seung-soo</a:t>
            </a:r>
            <a:r>
              <a:rPr lang="ja-JP" altLang="en-US" sz="2500"/>
              <a:t> </a:t>
            </a:r>
            <a:r>
              <a:rPr lang="ja-JP" altLang="en-US" sz="2000"/>
              <a:t>(</a:t>
            </a:r>
            <a:r>
              <a:rPr lang="en-US" altLang="ja-JP" sz="2000"/>
              <a:t>S</a:t>
            </a:r>
            <a:r>
              <a:rPr lang="ja-JP" altLang="ja-JP" sz="2000"/>
              <a:t>pecial Envoy of the UN Secretary-General for Disaster Risk Reduction and Water</a:t>
            </a:r>
            <a:r>
              <a:rPr lang="en-US" altLang="ja-JP" sz="2000"/>
              <a:t>, </a:t>
            </a:r>
            <a:r>
              <a:rPr lang="ja-JP" altLang="ja-JP" sz="2000"/>
              <a:t>Former Prime Minister of the Republic of Korea</a:t>
            </a:r>
            <a:r>
              <a:rPr lang="ja-JP" altLang="en-US" sz="2000"/>
              <a:t>)</a:t>
            </a:r>
            <a:endParaRPr lang="en-US" altLang="ja-JP" sz="2000"/>
          </a:p>
          <a:p>
            <a:pPr marL="438150" indent="-438150" eaLnBrk="1" hangingPunct="1">
              <a:buFont typeface="Arial" panose="020B0604020202020204" pitchFamily="34" charset="0"/>
              <a:buNone/>
            </a:pPr>
            <a:endParaRPr lang="ja-JP" altLang="en-US" sz="2500">
              <a:solidFill>
                <a:srgbClr val="0000FF"/>
              </a:solidFill>
            </a:endParaRPr>
          </a:p>
          <a:p>
            <a:pPr marL="438150" indent="-438150" eaLnBrk="1" hangingPunct="1">
              <a:buFont typeface="Arial" panose="020B0604020202020204" pitchFamily="34" charset="0"/>
              <a:buNone/>
            </a:pPr>
            <a:r>
              <a:rPr lang="ja-JP" altLang="en-US" sz="2500">
                <a:solidFill>
                  <a:srgbClr val="0000FF"/>
                </a:solidFill>
              </a:rPr>
              <a:t>M</a:t>
            </a:r>
            <a:r>
              <a:rPr lang="en-US" altLang="ja-JP" sz="2500">
                <a:solidFill>
                  <a:srgbClr val="0000FF"/>
                </a:solidFill>
              </a:rPr>
              <a:t>embers</a:t>
            </a:r>
            <a:r>
              <a:rPr lang="en-US" altLang="ja-JP" sz="2500"/>
              <a:t>: France, Indonesia, Japan, Myanmar,</a:t>
            </a:r>
          </a:p>
          <a:p>
            <a:pPr marL="438150" indent="-438150" eaLnBrk="1" hangingPunct="1">
              <a:buFont typeface="Arial" panose="020B0604020202020204" pitchFamily="34" charset="0"/>
              <a:buNone/>
            </a:pPr>
            <a:r>
              <a:rPr lang="en-US" altLang="ja-JP" sz="2500"/>
              <a:t>      Netherlands, South Korea, Thailand, US,</a:t>
            </a:r>
          </a:p>
          <a:p>
            <a:pPr marL="438150" indent="-438150" eaLnBrk="1" hangingPunct="1">
              <a:buFont typeface="Arial" panose="020B0604020202020204" pitchFamily="34" charset="0"/>
              <a:buNone/>
            </a:pPr>
            <a:r>
              <a:rPr lang="en-US" altLang="ja-JP" sz="2500"/>
              <a:t>      ADB, EU, AMCOW, JICA, NARBO, OECD,</a:t>
            </a:r>
          </a:p>
          <a:p>
            <a:pPr marL="438150" indent="-438150" eaLnBrk="1" hangingPunct="1">
              <a:buFont typeface="Arial" panose="020B0604020202020204" pitchFamily="34" charset="0"/>
              <a:buNone/>
            </a:pPr>
            <a:r>
              <a:rPr lang="en-US" altLang="ja-JP" sz="2500"/>
              <a:t>      UNESCO, UNISDR, WB, GWP, WWC, and Others.</a:t>
            </a:r>
          </a:p>
          <a:p>
            <a:pPr marL="438150" indent="-438150" eaLnBrk="1" hangingPunct="1">
              <a:buFont typeface="Arial" panose="020B0604020202020204" pitchFamily="34" charset="0"/>
              <a:buNone/>
            </a:pPr>
            <a:endParaRPr lang="ja-JP" altLang="ja-JP" sz="2500"/>
          </a:p>
        </p:txBody>
      </p:sp>
      <p:pic>
        <p:nvPicPr>
          <p:cNvPr id="6149" name="Picture 6" descr="C:\Users\Okada\Documents\Backup\HELP 9成都\Photo四川大学\170519_HELP9 (3)-r.jpg">
            <a:extLst>
              <a:ext uri="{FF2B5EF4-FFF2-40B4-BE49-F238E27FC236}">
                <a16:creationId xmlns:a16="http://schemas.microsoft.com/office/drawing/2014/main" id="{DEB6B627-4D7A-4EF5-8886-D76663882E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4343400"/>
            <a:ext cx="2743200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スライド番号プレースホルダー 3">
            <a:extLst>
              <a:ext uri="{FF2B5EF4-FFF2-40B4-BE49-F238E27FC236}">
                <a16:creationId xmlns:a16="http://schemas.microsoft.com/office/drawing/2014/main" id="{72432E2D-9784-4FAB-86B5-8520EC49FA26}"/>
              </a:ext>
            </a:extLst>
          </p:cNvPr>
          <p:cNvSpPr txBox="1">
            <a:spLocks noGrp="1"/>
          </p:cNvSpPr>
          <p:nvPr/>
        </p:nvSpPr>
        <p:spPr bwMode="auto">
          <a:xfrm>
            <a:off x="7562850" y="6394450"/>
            <a:ext cx="23114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4879" tIns="42440" rIns="84879" bIns="42440" anchor="ctr"/>
          <a:lstStyle>
            <a:lvl1pPr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/>
            <a:fld id="{BF6F0B8E-2B3D-42B0-85ED-94D46DA1BE80}" type="slidenum">
              <a:rPr lang="ja-JP" altLang="en-US" sz="2000">
                <a:solidFill>
                  <a:srgbClr val="898989"/>
                </a:solidFill>
              </a:rPr>
              <a:pPr algn="r" eaLnBrk="1" hangingPunct="1"/>
              <a:t>3</a:t>
            </a:fld>
            <a:endParaRPr lang="ja-JP" altLang="en-US" sz="2000">
              <a:solidFill>
                <a:srgbClr val="898989"/>
              </a:solidFill>
            </a:endParaRPr>
          </a:p>
        </p:txBody>
      </p:sp>
      <p:sp>
        <p:nvSpPr>
          <p:cNvPr id="7171" name="正方形/長方形 16">
            <a:extLst>
              <a:ext uri="{FF2B5EF4-FFF2-40B4-BE49-F238E27FC236}">
                <a16:creationId xmlns:a16="http://schemas.microsoft.com/office/drawing/2014/main" id="{6A19FE05-BB98-4930-9CE8-B7B5005A9E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8588" y="115888"/>
            <a:ext cx="9672637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n-US" altLang="ja-JP" sz="3600">
                <a:solidFill>
                  <a:srgbClr val="0000FF"/>
                </a:solidFill>
              </a:rPr>
              <a:t>Goal of the Principles</a:t>
            </a:r>
            <a:endParaRPr lang="ja-JP" altLang="en-US" sz="3600">
              <a:solidFill>
                <a:srgbClr val="0000FF"/>
              </a:solidFill>
            </a:endParaRP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91818DAC-E6E3-4136-96E7-9E29C2E434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2225"/>
            <a:ext cx="184150" cy="4127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 anchor="ctr">
            <a:spAutoFit/>
          </a:bodyPr>
          <a:lstStyle/>
          <a:p>
            <a:pPr defTabSz="106701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ja-JP" altLang="en-US" sz="2137">
              <a:latin typeface="+mn-lt"/>
              <a:ea typeface="+mn-ea"/>
            </a:endParaRPr>
          </a:p>
        </p:txBody>
      </p:sp>
      <p:sp>
        <p:nvSpPr>
          <p:cNvPr id="7173" name="Rectangle 3">
            <a:extLst>
              <a:ext uri="{FF2B5EF4-FFF2-40B4-BE49-F238E27FC236}">
                <a16:creationId xmlns:a16="http://schemas.microsoft.com/office/drawing/2014/main" id="{56CED37A-9DAA-4B2D-B493-909C9190BD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4488" y="1038225"/>
            <a:ext cx="9456737" cy="234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marL="571500" indent="-571500"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defTabSz="914400" eaLnBrk="1" hangingPunct="1">
              <a:buFont typeface="Arial" panose="020B0604020202020204" pitchFamily="34" charset="0"/>
              <a:buChar char="•"/>
            </a:pPr>
            <a:r>
              <a:rPr kumimoji="0" lang="en-US" altLang="ja-JP" sz="3200">
                <a:latin typeface="Arial" panose="020B0604020202020204" pitchFamily="34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Double the investment and financing for water-related disaster risk reduction.</a:t>
            </a:r>
          </a:p>
          <a:p>
            <a:pPr defTabSz="914400" eaLnBrk="1" hangingPunct="1"/>
            <a:r>
              <a:rPr kumimoji="0" lang="en-US" altLang="ja-JP" sz="2000">
                <a:latin typeface="Arial" panose="020B0604020202020204" pitchFamily="34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 </a:t>
            </a:r>
          </a:p>
          <a:p>
            <a:pPr defTabSz="914400" eaLnBrk="1" hangingPunct="1">
              <a:buFont typeface="Arial" panose="020B0604020202020204" pitchFamily="34" charset="0"/>
              <a:buChar char="•"/>
            </a:pPr>
            <a:r>
              <a:rPr kumimoji="0" lang="en-US" altLang="ja-JP" sz="3200">
                <a:latin typeface="Arial" panose="020B0604020202020204" pitchFamily="34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Shift international assistance from disaster response to preparedness.</a:t>
            </a:r>
          </a:p>
        </p:txBody>
      </p:sp>
      <p:graphicFrame>
        <p:nvGraphicFramePr>
          <p:cNvPr id="3" name="表 2">
            <a:extLst>
              <a:ext uri="{FF2B5EF4-FFF2-40B4-BE49-F238E27FC236}">
                <a16:creationId xmlns:a16="http://schemas.microsoft.com/office/drawing/2014/main" id="{F1F8D10F-5CCD-4324-A5E1-C0C1C0971B12}"/>
              </a:ext>
            </a:extLst>
          </p:cNvPr>
          <p:cNvGraphicFramePr>
            <a:graphicFrameLocks noGrp="1"/>
          </p:cNvGraphicFramePr>
          <p:nvPr/>
        </p:nvGraphicFramePr>
        <p:xfrm>
          <a:off x="547688" y="3813175"/>
          <a:ext cx="8797925" cy="2406650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38437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9240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924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6933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7887">
                <a:tc>
                  <a:txBody>
                    <a:bodyPr/>
                    <a:lstStyle/>
                    <a:p>
                      <a:pPr algn="ctr"/>
                      <a:endParaRPr kumimoji="1" lang="ja-JP" altLang="en-US" sz="24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5" marR="91445" marT="45696" marB="45696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Current</a:t>
                      </a:r>
                      <a:endParaRPr kumimoji="1" lang="ja-JP" altLang="en-US" sz="24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5" marR="91445" marT="45696" marB="45696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24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5" marR="91445" marT="45696" marB="45696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Goal</a:t>
                      </a:r>
                      <a:endParaRPr kumimoji="1" lang="ja-JP" altLang="en-US" sz="24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5" marR="91445" marT="45696" marB="45696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44382">
                <a:tc>
                  <a:txBody>
                    <a:bodyPr/>
                    <a:lstStyle/>
                    <a:p>
                      <a:r>
                        <a:rPr kumimoji="1" lang="en-US" altLang="ja-JP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Emergency Response/</a:t>
                      </a:r>
                    </a:p>
                    <a:p>
                      <a:r>
                        <a:rPr kumimoji="1" lang="en-US" altLang="ja-JP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Rehabilitation </a:t>
                      </a:r>
                      <a:endParaRPr kumimoji="1" lang="ja-JP" altLang="en-US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5" marR="91445" marT="45696" marB="45696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90%</a:t>
                      </a:r>
                      <a:endParaRPr kumimoji="1" lang="ja-JP" altLang="en-US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5" marR="91445" marT="45696" marB="45696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50%</a:t>
                      </a:r>
                      <a:endParaRPr kumimoji="1" lang="ja-JP" altLang="en-US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5" marR="91445" marT="45696" marB="45696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10%</a:t>
                      </a:r>
                      <a:endParaRPr kumimoji="1" lang="ja-JP" altLang="en-US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5" marR="91445" marT="45696" marB="45696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44382">
                <a:tc>
                  <a:txBody>
                    <a:bodyPr/>
                    <a:lstStyle/>
                    <a:p>
                      <a:r>
                        <a:rPr kumimoji="1" lang="en-US" altLang="ja-JP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Disaster Risk Reduction/</a:t>
                      </a:r>
                    </a:p>
                    <a:p>
                      <a:r>
                        <a:rPr kumimoji="1" lang="en-US" altLang="ja-JP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Preparedness </a:t>
                      </a:r>
                      <a:endParaRPr kumimoji="1" lang="ja-JP" altLang="en-US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5" marR="91445" marT="45696" marB="45696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10%</a:t>
                      </a:r>
                      <a:endParaRPr kumimoji="1" lang="ja-JP" altLang="en-US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5" marR="91445" marT="45696" marB="4569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50%</a:t>
                      </a:r>
                      <a:endParaRPr kumimoji="1" lang="ja-JP" altLang="en-US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5" marR="91445" marT="45696" marB="4569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90%</a:t>
                      </a:r>
                      <a:endParaRPr kumimoji="1" lang="ja-JP" altLang="en-US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5" marR="91445" marT="45696" marB="45696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45081" name="AutoShape 6">
            <a:extLst>
              <a:ext uri="{FF2B5EF4-FFF2-40B4-BE49-F238E27FC236}">
                <a16:creationId xmlns:a16="http://schemas.microsoft.com/office/drawing/2014/main" id="{0D512FC8-7A6B-44C3-B7F3-6F3FE507EA4B}"/>
              </a:ext>
            </a:extLst>
          </p:cNvPr>
          <p:cNvSpPr>
            <a:spLocks noChangeArrowheads="1"/>
          </p:cNvSpPr>
          <p:nvPr/>
        </p:nvSpPr>
        <p:spPr bwMode="auto">
          <a:xfrm rot="-5400000">
            <a:off x="7327900" y="5041900"/>
            <a:ext cx="469900" cy="457200"/>
          </a:xfrm>
          <a:prstGeom prst="downArrow">
            <a:avLst>
              <a:gd name="adj1" fmla="val 50000"/>
              <a:gd name="adj2" fmla="val 42014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vert="eaVert" wrap="none" anchor="ctr"/>
          <a:lstStyle/>
          <a:p>
            <a:pPr defTabSz="106701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ja-JP" altLang="en-US" sz="2137">
              <a:latin typeface="+mn-lt"/>
              <a:ea typeface="+mn-ea"/>
            </a:endParaRPr>
          </a:p>
        </p:txBody>
      </p:sp>
      <p:sp>
        <p:nvSpPr>
          <p:cNvPr id="45082" name="AutoShape 6">
            <a:extLst>
              <a:ext uri="{FF2B5EF4-FFF2-40B4-BE49-F238E27FC236}">
                <a16:creationId xmlns:a16="http://schemas.microsoft.com/office/drawing/2014/main" id="{796A5A55-9E67-41C6-B836-44F9640A5199}"/>
              </a:ext>
            </a:extLst>
          </p:cNvPr>
          <p:cNvSpPr>
            <a:spLocks noChangeArrowheads="1"/>
          </p:cNvSpPr>
          <p:nvPr/>
        </p:nvSpPr>
        <p:spPr bwMode="auto">
          <a:xfrm rot="-5400000">
            <a:off x="5784850" y="5019675"/>
            <a:ext cx="469900" cy="457200"/>
          </a:xfrm>
          <a:prstGeom prst="downArrow">
            <a:avLst>
              <a:gd name="adj1" fmla="val 50000"/>
              <a:gd name="adj2" fmla="val 42014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vert="eaVert" wrap="none" anchor="ctr"/>
          <a:lstStyle/>
          <a:p>
            <a:pPr defTabSz="106701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ja-JP" altLang="en-US" sz="2137">
              <a:latin typeface="+mn-lt"/>
              <a:ea typeface="+mn-e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タイトル 1">
            <a:extLst>
              <a:ext uri="{FF2B5EF4-FFF2-40B4-BE49-F238E27FC236}">
                <a16:creationId xmlns:a16="http://schemas.microsoft.com/office/drawing/2014/main" id="{7E8A51CE-E19C-4B85-9845-FA1A66C14470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95300" y="0"/>
            <a:ext cx="8915400" cy="1143000"/>
          </a:xfrm>
        </p:spPr>
        <p:txBody>
          <a:bodyPr lIns="91440" tIns="45720" rIns="91440" bIns="45720" rtlCol="0">
            <a:normAutofit fontScale="90000"/>
          </a:bodyPr>
          <a:lstStyle/>
          <a:p>
            <a:pPr defTabSz="763912" eaLnBrk="1" fontAlgn="auto" hangingPunct="1">
              <a:spcAft>
                <a:spcPts val="0"/>
              </a:spcAft>
              <a:defRPr/>
            </a:pPr>
            <a:r>
              <a:rPr lang="en-US" altLang="ja-JP" dirty="0">
                <a:solidFill>
                  <a:srgbClr val="0000FF"/>
                </a:solidFill>
              </a:rPr>
              <a:t>Disaster Financing as a Proportion of</a:t>
            </a:r>
            <a:br>
              <a:rPr lang="en-US" altLang="ja-JP" dirty="0">
                <a:solidFill>
                  <a:srgbClr val="0000FF"/>
                </a:solidFill>
              </a:rPr>
            </a:br>
            <a:r>
              <a:rPr lang="en-US" altLang="ja-JP" dirty="0">
                <a:solidFill>
                  <a:srgbClr val="0000FF"/>
                </a:solidFill>
              </a:rPr>
              <a:t>Total International Aid 1991- 2010</a:t>
            </a:r>
          </a:p>
        </p:txBody>
      </p:sp>
      <p:pic>
        <p:nvPicPr>
          <p:cNvPr id="8195" name="Picture 1048">
            <a:extLst>
              <a:ext uri="{FF2B5EF4-FFF2-40B4-BE49-F238E27FC236}">
                <a16:creationId xmlns:a16="http://schemas.microsoft.com/office/drawing/2014/main" id="{27A49F8A-2EFB-4034-A9C2-D960745B25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371600"/>
            <a:ext cx="9067800" cy="5026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6" name="正方形/長方形 129">
            <a:extLst>
              <a:ext uri="{FF2B5EF4-FFF2-40B4-BE49-F238E27FC236}">
                <a16:creationId xmlns:a16="http://schemas.microsoft.com/office/drawing/2014/main" id="{ADDD515F-C115-4D3B-A302-C50DBCBA06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" y="6384925"/>
            <a:ext cx="8240713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defTabSz="914400" eaLnBrk="1" hangingPunct="1">
              <a:buFont typeface="Arial" panose="020B0604020202020204" pitchFamily="34" charset="0"/>
              <a:buNone/>
            </a:pPr>
            <a:r>
              <a:rPr lang="en-US" altLang="ja-JP"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Source: ODI &amp; GFDRR</a:t>
            </a:r>
            <a:endParaRPr lang="en-US" altLang="ja-JP" sz="1600" b="1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7174" name="Rectangle 1050">
            <a:extLst>
              <a:ext uri="{FF2B5EF4-FFF2-40B4-BE49-F238E27FC236}">
                <a16:creationId xmlns:a16="http://schemas.microsoft.com/office/drawing/2014/main" id="{BFC65877-B93F-4A32-89C3-23F680B232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81600" y="3505200"/>
            <a:ext cx="1295400" cy="28956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pPr defTabSz="106701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ja-JP" altLang="en-US" sz="2137">
              <a:latin typeface="+mn-lt"/>
              <a:ea typeface="+mn-ea"/>
            </a:endParaRPr>
          </a:p>
        </p:txBody>
      </p:sp>
      <p:sp>
        <p:nvSpPr>
          <p:cNvPr id="8198" name="スライド番号プレースホルダー 3">
            <a:extLst>
              <a:ext uri="{FF2B5EF4-FFF2-40B4-BE49-F238E27FC236}">
                <a16:creationId xmlns:a16="http://schemas.microsoft.com/office/drawing/2014/main" id="{E2BF1E69-0D47-40D5-968E-0B12082AEA6A}"/>
              </a:ext>
            </a:extLst>
          </p:cNvPr>
          <p:cNvSpPr txBox="1">
            <a:spLocks noGrp="1"/>
          </p:cNvSpPr>
          <p:nvPr/>
        </p:nvSpPr>
        <p:spPr bwMode="auto">
          <a:xfrm>
            <a:off x="7562850" y="6394450"/>
            <a:ext cx="23114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4879" tIns="42440" rIns="84879" bIns="42440" anchor="ctr"/>
          <a:lstStyle>
            <a:lvl1pPr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/>
            <a:fld id="{D7C63E14-D701-4090-9164-19F0E7E174A1}" type="slidenum">
              <a:rPr lang="ja-JP" altLang="en-US" sz="2000">
                <a:solidFill>
                  <a:srgbClr val="898989"/>
                </a:solidFill>
              </a:rPr>
              <a:pPr algn="r" eaLnBrk="1" hangingPunct="1"/>
              <a:t>4</a:t>
            </a:fld>
            <a:endParaRPr lang="ja-JP" altLang="en-US" sz="2000">
              <a:solidFill>
                <a:srgbClr val="898989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スライド番号プレースホルダー 3">
            <a:extLst>
              <a:ext uri="{FF2B5EF4-FFF2-40B4-BE49-F238E27FC236}">
                <a16:creationId xmlns:a16="http://schemas.microsoft.com/office/drawing/2014/main" id="{180D000A-1E3C-4F7D-9D27-62DC482DEB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fld id="{E1524BB0-2F4C-4ED6-9211-39C635660A34}" type="slidenum">
              <a:rPr lang="ja-JP" altLang="en-US" sz="2000">
                <a:solidFill>
                  <a:srgbClr val="898989"/>
                </a:solidFill>
              </a:rPr>
              <a:pPr/>
              <a:t>5</a:t>
            </a:fld>
            <a:endParaRPr lang="ja-JP" altLang="en-US" sz="2000">
              <a:solidFill>
                <a:srgbClr val="898989"/>
              </a:solidFill>
            </a:endParaRPr>
          </a:p>
        </p:txBody>
      </p:sp>
      <p:sp>
        <p:nvSpPr>
          <p:cNvPr id="9219" name="Rectangle 7">
            <a:extLst>
              <a:ext uri="{FF2B5EF4-FFF2-40B4-BE49-F238E27FC236}">
                <a16:creationId xmlns:a16="http://schemas.microsoft.com/office/drawing/2014/main" id="{B202242B-8FA7-4746-8A0F-1CA8C53E6BDD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95300" y="274638"/>
            <a:ext cx="9410700" cy="1143000"/>
          </a:xfrm>
        </p:spPr>
        <p:txBody>
          <a:bodyPr rtlCol="0">
            <a:normAutofit fontScale="90000"/>
          </a:bodyPr>
          <a:lstStyle/>
          <a:p>
            <a:pPr marL="261938" indent="-261938" algn="l" defTabSz="763912" eaLnBrk="1" fontAlgn="auto" hangingPunct="1">
              <a:spcAft>
                <a:spcPts val="0"/>
              </a:spcAft>
              <a:defRPr/>
            </a:pPr>
            <a:r>
              <a:rPr lang="en-US" altLang="ja-JP" dirty="0">
                <a:solidFill>
                  <a:srgbClr val="0000FF"/>
                </a:solidFill>
              </a:rPr>
              <a:t>I. Water-related disaster risk reduction is indispensable for socio-economic development.</a:t>
            </a:r>
            <a:endParaRPr lang="ja-JP" altLang="en-US" dirty="0">
              <a:solidFill>
                <a:srgbClr val="0000FF"/>
              </a:solidFill>
            </a:endParaRPr>
          </a:p>
        </p:txBody>
      </p:sp>
      <p:sp>
        <p:nvSpPr>
          <p:cNvPr id="9220" name="Rectangle 8">
            <a:extLst>
              <a:ext uri="{FF2B5EF4-FFF2-40B4-BE49-F238E27FC236}">
                <a16:creationId xmlns:a16="http://schemas.microsoft.com/office/drawing/2014/main" id="{4365B932-EADD-41DB-B048-868267F92EFA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495300" y="1981200"/>
            <a:ext cx="8915400" cy="4724400"/>
          </a:xfrm>
        </p:spPr>
        <p:txBody>
          <a:bodyPr/>
          <a:lstStyle/>
          <a:p>
            <a:pPr marL="438150" indent="-438150" eaLnBrk="1" hangingPunct="1">
              <a:lnSpc>
                <a:spcPct val="80000"/>
              </a:lnSpc>
              <a:buFont typeface="Arial" panose="020B0604020202020204" pitchFamily="34" charset="0"/>
              <a:buAutoNum type="arabicPeriod"/>
            </a:pPr>
            <a:r>
              <a:rPr lang="en-US" altLang="ja-JP"/>
              <a:t>Water-related disasters can be</a:t>
            </a:r>
            <a:r>
              <a:rPr lang="en-US" altLang="ja-JP">
                <a:solidFill>
                  <a:srgbClr val="FF0000"/>
                </a:solidFill>
              </a:rPr>
              <a:t> prevented or mitigated by disaster prevention infrastructure</a:t>
            </a:r>
            <a:r>
              <a:rPr lang="en-US" altLang="ja-JP"/>
              <a:t>, including levees, reservoirs, resilient infrastructure, or green infrastructure. </a:t>
            </a:r>
          </a:p>
          <a:p>
            <a:pPr marL="438150" indent="-438150" eaLnBrk="1" hangingPunct="1">
              <a:lnSpc>
                <a:spcPct val="80000"/>
              </a:lnSpc>
              <a:buFont typeface="Arial" panose="020B0604020202020204" pitchFamily="34" charset="0"/>
              <a:buAutoNum type="arabicPeriod"/>
            </a:pPr>
            <a:endParaRPr lang="ja-JP" altLang="ja-JP"/>
          </a:p>
          <a:p>
            <a:pPr marL="438150" indent="-438150" eaLnBrk="1" hangingPunct="1">
              <a:lnSpc>
                <a:spcPct val="80000"/>
              </a:lnSpc>
              <a:buFont typeface="Arial" panose="020B0604020202020204" pitchFamily="34" charset="0"/>
              <a:buAutoNum type="arabicPeriod"/>
            </a:pPr>
            <a:r>
              <a:rPr lang="en-US" altLang="ja-JP"/>
              <a:t> </a:t>
            </a:r>
            <a:r>
              <a:rPr lang="en-US" altLang="ja-JP">
                <a:solidFill>
                  <a:srgbClr val="FF0000"/>
                </a:solidFill>
              </a:rPr>
              <a:t>Countermeasures </a:t>
            </a:r>
            <a:r>
              <a:rPr lang="en-US" altLang="ja-JP"/>
              <a:t>implemented in advance against water-related disasters </a:t>
            </a:r>
            <a:r>
              <a:rPr lang="en-US" altLang="ja-JP">
                <a:solidFill>
                  <a:srgbClr val="FF0000"/>
                </a:solidFill>
              </a:rPr>
              <a:t>are not a cost, but an investment</a:t>
            </a:r>
            <a:r>
              <a:rPr lang="en-US" altLang="ja-JP"/>
              <a:t> for the future.</a:t>
            </a:r>
          </a:p>
          <a:p>
            <a:pPr marL="438150" indent="-438150" eaLnBrk="1" hangingPunct="1">
              <a:lnSpc>
                <a:spcPct val="80000"/>
              </a:lnSpc>
              <a:buFont typeface="Arial" panose="020B0604020202020204" pitchFamily="34" charset="0"/>
              <a:buAutoNum type="arabicPeriod"/>
            </a:pPr>
            <a:endParaRPr lang="ja-JP" altLang="ja-JP"/>
          </a:p>
          <a:p>
            <a:pPr marL="438150" indent="-438150" eaLnBrk="1" hangingPunct="1">
              <a:lnSpc>
                <a:spcPct val="80000"/>
              </a:lnSpc>
              <a:buFont typeface="Arial" panose="020B0604020202020204" pitchFamily="34" charset="0"/>
              <a:buAutoNum type="arabicPeriod"/>
            </a:pPr>
            <a:r>
              <a:rPr lang="en-US" altLang="ja-JP"/>
              <a:t>Water-related disaster risk reduction is a </a:t>
            </a:r>
            <a:r>
              <a:rPr lang="en-US" altLang="ja-JP">
                <a:solidFill>
                  <a:srgbClr val="FF0000"/>
                </a:solidFill>
              </a:rPr>
              <a:t>key component of Integrated Water Resources Management (IWRM)</a:t>
            </a:r>
            <a:r>
              <a:rPr lang="en-US" altLang="ja-JP"/>
              <a:t>, providing multi-faceted benefits, such as efficient water use and enhanced biodiversity.</a:t>
            </a:r>
            <a:endParaRPr lang="ja-JP" altLang="ja-JP"/>
          </a:p>
        </p:txBody>
      </p:sp>
      <p:pic>
        <p:nvPicPr>
          <p:cNvPr id="9221" name="Picture 5">
            <a:extLst>
              <a:ext uri="{FF2B5EF4-FFF2-40B4-BE49-F238E27FC236}">
                <a16:creationId xmlns:a16="http://schemas.microsoft.com/office/drawing/2014/main" id="{7F6CB785-EF15-47EC-A7D7-F81A96B015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10800" y="2590800"/>
            <a:ext cx="2573338" cy="178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テキスト ボックス 12">
            <a:extLst>
              <a:ext uri="{FF2B5EF4-FFF2-40B4-BE49-F238E27FC236}">
                <a16:creationId xmlns:a16="http://schemas.microsoft.com/office/drawing/2014/main" id="{28007E8F-C6FF-41C3-88DB-A4856A14AF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1082675"/>
            <a:ext cx="404812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defTabSz="914400" eaLnBrk="1" hangingPunct="1">
              <a:buFont typeface="Arial" panose="020B0604020202020204" pitchFamily="34" charset="0"/>
              <a:buNone/>
            </a:pPr>
            <a:r>
              <a:rPr lang="en-US" altLang="ja-JP" sz="2000"/>
              <a:t>Tokai Storm Flood (September, 2000)</a:t>
            </a:r>
            <a:endParaRPr lang="ja-JP" altLang="en-US" sz="2000"/>
          </a:p>
        </p:txBody>
      </p:sp>
      <p:sp>
        <p:nvSpPr>
          <p:cNvPr id="10243" name="テキスト ボックス 16">
            <a:extLst>
              <a:ext uri="{FF2B5EF4-FFF2-40B4-BE49-F238E27FC236}">
                <a16:creationId xmlns:a16="http://schemas.microsoft.com/office/drawing/2014/main" id="{AD7F2639-FD25-42B6-B85B-786505DBFA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34600" y="1143000"/>
            <a:ext cx="3119438" cy="5810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defTabSz="914400" eaLnBrk="1" hangingPunct="1">
              <a:buFont typeface="Arial" panose="020B0604020202020204" pitchFamily="34" charset="0"/>
              <a:buNone/>
            </a:pPr>
            <a:r>
              <a:rPr lang="en-US" altLang="ja-JP" sz="1600"/>
              <a:t>Total Economic Loss</a:t>
            </a:r>
          </a:p>
          <a:p>
            <a:pPr defTabSz="914400" eaLnBrk="1" hangingPunct="1">
              <a:buFont typeface="Arial" panose="020B0604020202020204" pitchFamily="34" charset="0"/>
              <a:buNone/>
            </a:pPr>
            <a:r>
              <a:rPr lang="en-US" altLang="ja-JP" sz="1600"/>
              <a:t>JPY 771 Billion (about USD 7 Billion)</a:t>
            </a:r>
            <a:endParaRPr lang="ja-JP" altLang="en-US" sz="1600"/>
          </a:p>
        </p:txBody>
      </p:sp>
      <p:sp>
        <p:nvSpPr>
          <p:cNvPr id="124" name="正方形/長方形 123">
            <a:extLst>
              <a:ext uri="{FF2B5EF4-FFF2-40B4-BE49-F238E27FC236}">
                <a16:creationId xmlns:a16="http://schemas.microsoft.com/office/drawing/2014/main" id="{E959E6DC-DB87-42B6-9AC3-4C750C013B18}"/>
              </a:ext>
            </a:extLst>
          </p:cNvPr>
          <p:cNvSpPr/>
          <p:nvPr/>
        </p:nvSpPr>
        <p:spPr>
          <a:xfrm>
            <a:off x="5746750" y="2209800"/>
            <a:ext cx="2814638" cy="2460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ja-JP" altLang="en-US" sz="1846">
              <a:solidFill>
                <a:srgbClr val="FFFFFF"/>
              </a:solidFill>
            </a:endParaRPr>
          </a:p>
        </p:txBody>
      </p:sp>
      <p:grpSp>
        <p:nvGrpSpPr>
          <p:cNvPr id="10245" name="グループ化 15">
            <a:extLst>
              <a:ext uri="{FF2B5EF4-FFF2-40B4-BE49-F238E27FC236}">
                <a16:creationId xmlns:a16="http://schemas.microsoft.com/office/drawing/2014/main" id="{403D4B4D-0A52-403B-AE6B-7DBD5986009A}"/>
              </a:ext>
            </a:extLst>
          </p:cNvPr>
          <p:cNvGrpSpPr>
            <a:grpSpLocks/>
          </p:cNvGrpSpPr>
          <p:nvPr/>
        </p:nvGrpSpPr>
        <p:grpSpPr bwMode="auto">
          <a:xfrm>
            <a:off x="5743575" y="1219200"/>
            <a:ext cx="3554413" cy="5246688"/>
            <a:chOff x="384458" y="1474237"/>
            <a:chExt cx="3554498" cy="5247239"/>
          </a:xfrm>
        </p:grpSpPr>
        <p:sp>
          <p:nvSpPr>
            <p:cNvPr id="18" name="下矢印 17">
              <a:extLst>
                <a:ext uri="{FF2B5EF4-FFF2-40B4-BE49-F238E27FC236}">
                  <a16:creationId xmlns:a16="http://schemas.microsoft.com/office/drawing/2014/main" id="{0B379DEF-1971-4898-AF9B-621028564B82}"/>
                </a:ext>
              </a:extLst>
            </p:cNvPr>
            <p:cNvSpPr/>
            <p:nvPr/>
          </p:nvSpPr>
          <p:spPr>
            <a:xfrm>
              <a:off x="1908494" y="1474237"/>
              <a:ext cx="266706" cy="2805408"/>
            </a:xfrm>
            <a:prstGeom prst="downArrow">
              <a:avLst/>
            </a:prstGeom>
            <a:solidFill>
              <a:srgbClr val="CCFFFF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lIns="91424" tIns="45712" rIns="91424" bIns="45712" anchor="ctr"/>
            <a:lstStyle/>
            <a:p>
              <a:pPr algn="ctr" defTabSz="913916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n-US" sz="1700" kern="0">
                <a:solidFill>
                  <a:prstClr val="white"/>
                </a:solidFill>
                <a:latin typeface="Calibri"/>
                <a:ea typeface="+mn-ea"/>
              </a:endParaRPr>
            </a:p>
          </p:txBody>
        </p:sp>
        <p:sp>
          <p:nvSpPr>
            <p:cNvPr id="19" name="AutoShape 52">
              <a:extLst>
                <a:ext uri="{FF2B5EF4-FFF2-40B4-BE49-F238E27FC236}">
                  <a16:creationId xmlns:a16="http://schemas.microsoft.com/office/drawing/2014/main" id="{AD694068-87F7-4E23-A063-1F1ED1AD933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02144" y="2693565"/>
              <a:ext cx="249244" cy="400092"/>
            </a:xfrm>
            <a:prstGeom prst="downArrow">
              <a:avLst>
                <a:gd name="adj1" fmla="val 57046"/>
                <a:gd name="adj2" fmla="val 43234"/>
              </a:avLst>
            </a:prstGeom>
            <a:solidFill>
              <a:srgbClr val="CCFFFF"/>
            </a:solidFill>
            <a:ln w="28575" algn="ctr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lIns="33225" tIns="33225" rIns="33225" bIns="33225" anchor="ctr">
              <a:spAutoFit/>
            </a:bodyPr>
            <a:lstStyle/>
            <a:p>
              <a:pPr defTabSz="913916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ja-JP" altLang="en-US" sz="1700" kern="0">
                <a:solidFill>
                  <a:prstClr val="black"/>
                </a:solidFill>
                <a:latin typeface="Arial" panose="020B0604020202020204" pitchFamily="34" charset="0"/>
                <a:ea typeface="+mn-ea"/>
              </a:endParaRPr>
            </a:p>
          </p:txBody>
        </p:sp>
        <p:sp>
          <p:nvSpPr>
            <p:cNvPr id="20" name="Rectangle 54">
              <a:extLst>
                <a:ext uri="{FF2B5EF4-FFF2-40B4-BE49-F238E27FC236}">
                  <a16:creationId xmlns:a16="http://schemas.microsoft.com/office/drawing/2014/main" id="{4016822B-2F9B-4C1F-A3B5-73E8251158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81462" y="4289171"/>
              <a:ext cx="909660" cy="616015"/>
            </a:xfrm>
            <a:prstGeom prst="rect">
              <a:avLst/>
            </a:prstGeom>
            <a:solidFill>
              <a:srgbClr val="FF0000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defTabSz="913916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ja-JP" altLang="en-US" sz="1700" kern="0">
                <a:solidFill>
                  <a:prstClr val="black"/>
                </a:solidFill>
                <a:latin typeface="Arial" panose="020B0604020202020204" pitchFamily="34" charset="0"/>
                <a:ea typeface="+mn-ea"/>
              </a:endParaRPr>
            </a:p>
          </p:txBody>
        </p:sp>
        <p:sp>
          <p:nvSpPr>
            <p:cNvPr id="10256" name="Text Box 56">
              <a:extLst>
                <a:ext uri="{FF2B5EF4-FFF2-40B4-BE49-F238E27FC236}">
                  <a16:creationId xmlns:a16="http://schemas.microsoft.com/office/drawing/2014/main" id="{9F890E60-C254-4E49-A3FD-BACB6AAAA29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48108" y="4970280"/>
              <a:ext cx="1187478" cy="1751196"/>
            </a:xfrm>
            <a:prstGeom prst="rect">
              <a:avLst/>
            </a:prstGeom>
            <a:noFill/>
            <a:ln w="12700" algn="ctr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 anchor="ctr"/>
            <a:lstStyle>
              <a:lvl1pPr defTabSz="912813">
                <a:defRPr kumimoji="1" sz="21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 defTabSz="912813">
                <a:defRPr kumimoji="1" sz="21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 defTabSz="912813">
                <a:defRPr kumimoji="1" sz="21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defTabSz="912813">
                <a:defRPr kumimoji="1" sz="21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 defTabSz="912813">
                <a:defRPr kumimoji="1" sz="21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kumimoji="1" sz="21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kumimoji="1" sz="21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kumimoji="1" sz="21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kumimoji="1" sz="21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kumimoji="0" lang="en-US" altLang="ja-JP" sz="1400" b="1">
                  <a:solidFill>
                    <a:srgbClr val="000000"/>
                  </a:solidFill>
                  <a:latin typeface="Arial Narrow" panose="020B0606020202030204" pitchFamily="34" charset="0"/>
                </a:rPr>
                <a:t>Simulated</a:t>
              </a:r>
            </a:p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kumimoji="0" lang="en-US" altLang="ja-JP" sz="1400" b="1">
                  <a:solidFill>
                    <a:srgbClr val="000000"/>
                  </a:solidFill>
                  <a:latin typeface="Arial Narrow" panose="020B0606020202030204" pitchFamily="34" charset="0"/>
                </a:rPr>
                <a:t>damage from same heavy rain after the completion of  prevention</a:t>
              </a:r>
            </a:p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kumimoji="0" lang="en-US" altLang="ja-JP" sz="1400" b="1">
                  <a:solidFill>
                    <a:srgbClr val="000000"/>
                  </a:solidFill>
                  <a:latin typeface="Arial Narrow" panose="020B0606020202030204" pitchFamily="34" charset="0"/>
                </a:rPr>
                <a:t>measures</a:t>
              </a:r>
            </a:p>
          </p:txBody>
        </p:sp>
        <p:sp>
          <p:nvSpPr>
            <p:cNvPr id="10257" name="Text Box 57">
              <a:extLst>
                <a:ext uri="{FF2B5EF4-FFF2-40B4-BE49-F238E27FC236}">
                  <a16:creationId xmlns:a16="http://schemas.microsoft.com/office/drawing/2014/main" id="{BCE0008E-6FDF-41BF-85C1-BAF3DA5087E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51478" y="4970280"/>
              <a:ext cx="1187478" cy="1751196"/>
            </a:xfrm>
            <a:prstGeom prst="rect">
              <a:avLst/>
            </a:prstGeom>
            <a:noFill/>
            <a:ln w="12700" algn="ctr">
              <a:solidFill>
                <a:srgbClr val="0000FF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 anchor="ctr"/>
            <a:lstStyle>
              <a:lvl1pPr defTabSz="912813">
                <a:defRPr kumimoji="1" sz="21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 defTabSz="912813">
                <a:defRPr kumimoji="1" sz="21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 defTabSz="912813">
                <a:defRPr kumimoji="1" sz="21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defTabSz="912813">
                <a:defRPr kumimoji="1" sz="21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 defTabSz="912813">
                <a:defRPr kumimoji="1" sz="21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kumimoji="1" sz="21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kumimoji="1" sz="21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kumimoji="1" sz="21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kumimoji="1" sz="21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kumimoji="0" lang="en-US" altLang="ja-JP" sz="1400" b="1">
                  <a:solidFill>
                    <a:srgbClr val="000000"/>
                  </a:solidFill>
                  <a:latin typeface="Arial Narrow" panose="020B0606020202030204" pitchFamily="34" charset="0"/>
                </a:rPr>
                <a:t>Cost of prevention measures after disaster</a:t>
              </a:r>
              <a:endParaRPr kumimoji="0" lang="en-US" altLang="ja-JP" sz="1400">
                <a:solidFill>
                  <a:srgbClr val="000000"/>
                </a:solidFill>
                <a:latin typeface="Arial Narrow" panose="020B0606020202030204" pitchFamily="34" charset="0"/>
              </a:endParaRPr>
            </a:p>
          </p:txBody>
        </p:sp>
        <p:sp>
          <p:nvSpPr>
            <p:cNvPr id="10258" name="Text Box 58">
              <a:extLst>
                <a:ext uri="{FF2B5EF4-FFF2-40B4-BE49-F238E27FC236}">
                  <a16:creationId xmlns:a16="http://schemas.microsoft.com/office/drawing/2014/main" id="{42EC7C9D-D087-46F2-8D13-998D4A04EAB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4458" y="4982981"/>
              <a:ext cx="969986" cy="1738495"/>
            </a:xfrm>
            <a:prstGeom prst="rect">
              <a:avLst/>
            </a:prstGeom>
            <a:noFill/>
            <a:ln w="12700" algn="ctr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 anchor="ctr"/>
            <a:lstStyle>
              <a:lvl1pPr defTabSz="912813">
                <a:defRPr kumimoji="1" sz="21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 defTabSz="912813">
                <a:defRPr kumimoji="1" sz="21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 defTabSz="912813">
                <a:defRPr kumimoji="1" sz="21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defTabSz="912813">
                <a:defRPr kumimoji="1" sz="21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 defTabSz="912813">
                <a:defRPr kumimoji="1" sz="21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kumimoji="1" sz="21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kumimoji="1" sz="21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kumimoji="1" sz="21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kumimoji="1" sz="21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kumimoji="0" lang="en-US" altLang="ja-JP" sz="1400" b="1">
                  <a:solidFill>
                    <a:srgbClr val="000000"/>
                  </a:solidFill>
                  <a:latin typeface="Arial Narrow" panose="020B0606020202030204" pitchFamily="34" charset="0"/>
                </a:rPr>
                <a:t>Actual damage</a:t>
              </a:r>
            </a:p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kumimoji="0" lang="en-US" altLang="ja-JP" sz="1400" b="1">
                  <a:solidFill>
                    <a:srgbClr val="000000"/>
                  </a:solidFill>
                  <a:latin typeface="Arial Narrow" panose="020B0606020202030204" pitchFamily="34" charset="0"/>
                </a:rPr>
                <a:t>to general assets</a:t>
              </a:r>
            </a:p>
          </p:txBody>
        </p:sp>
        <p:sp>
          <p:nvSpPr>
            <p:cNvPr id="24" name="Rectangle 59">
              <a:extLst>
                <a:ext uri="{FF2B5EF4-FFF2-40B4-BE49-F238E27FC236}">
                  <a16:creationId xmlns:a16="http://schemas.microsoft.com/office/drawing/2014/main" id="{BA42E43A-8500-4146-83E3-447BD44654F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1135" y="1480588"/>
              <a:ext cx="862034" cy="3424598"/>
            </a:xfrm>
            <a:prstGeom prst="rect">
              <a:avLst/>
            </a:prstGeom>
            <a:solidFill>
              <a:srgbClr val="FF0000"/>
            </a:solidFill>
            <a:ln w="9525">
              <a:noFill/>
              <a:miter lim="800000"/>
              <a:headEnd/>
              <a:tailEnd/>
            </a:ln>
          </p:spPr>
          <p:txBody>
            <a:bodyPr lIns="91424" tIns="45712" rIns="91424" bIns="45712"/>
            <a:lstStyle/>
            <a:p>
              <a:pPr defTabSz="913916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ja-JP" altLang="en-US" sz="1800" kern="0" dirty="0">
                <a:solidFill>
                  <a:prstClr val="black"/>
                </a:solidFill>
                <a:latin typeface="Arial" panose="020B0604020202020204" pitchFamily="34" charset="0"/>
                <a:ea typeface="+mn-ea"/>
              </a:endParaRPr>
            </a:p>
          </p:txBody>
        </p:sp>
        <p:sp>
          <p:nvSpPr>
            <p:cNvPr id="25" name="Line 60">
              <a:extLst>
                <a:ext uri="{FF2B5EF4-FFF2-40B4-BE49-F238E27FC236}">
                  <a16:creationId xmlns:a16="http://schemas.microsoft.com/office/drawing/2014/main" id="{D8CEB927-7644-4949-A4A8-3EB167A1D7E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13168" y="1483763"/>
              <a:ext cx="933472" cy="0"/>
            </a:xfrm>
            <a:prstGeom prst="line">
              <a:avLst/>
            </a:prstGeom>
            <a:noFill/>
            <a:ln w="9525">
              <a:solidFill>
                <a:srgbClr val="4F81BD"/>
              </a:solidFill>
              <a:round/>
              <a:headEnd/>
              <a:tailEnd/>
            </a:ln>
            <a:effectLst/>
          </p:spPr>
          <p:txBody>
            <a:bodyPr lIns="91424" tIns="45712" rIns="91424" bIns="45712"/>
            <a:lstStyle/>
            <a:p>
              <a:pPr defTabSz="913916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ja-JP" altLang="en-US" sz="1700" kern="0">
                <a:solidFill>
                  <a:prstClr val="black"/>
                </a:solidFill>
                <a:latin typeface="Arial" panose="020B0604020202020204" pitchFamily="34" charset="0"/>
                <a:ea typeface="+mn-ea"/>
              </a:endParaRPr>
            </a:p>
          </p:txBody>
        </p:sp>
        <p:sp>
          <p:nvSpPr>
            <p:cNvPr id="10261" name="AutoShape 61">
              <a:extLst>
                <a:ext uri="{FF2B5EF4-FFF2-40B4-BE49-F238E27FC236}">
                  <a16:creationId xmlns:a16="http://schemas.microsoft.com/office/drawing/2014/main" id="{4A712338-47C2-4E78-AA11-29461132A94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4458" y="2033096"/>
              <a:ext cx="1008087" cy="1130419"/>
            </a:xfrm>
            <a:prstGeom prst="roundRect">
              <a:avLst>
                <a:gd name="adj" fmla="val 16667"/>
              </a:avLst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 defTabSz="912813">
                <a:defRPr kumimoji="1" sz="21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 defTabSz="912813">
                <a:defRPr kumimoji="1" sz="21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 defTabSz="912813">
                <a:defRPr kumimoji="1" sz="21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defTabSz="912813">
                <a:defRPr kumimoji="1" sz="21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 defTabSz="912813">
                <a:defRPr kumimoji="1" sz="21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kumimoji="1" sz="21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kumimoji="1" sz="21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kumimoji="1" sz="21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kumimoji="1" sz="21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kumimoji="0" lang="en-US" altLang="ja-JP" sz="1600" b="1">
                  <a:solidFill>
                    <a:schemeClr val="bg1"/>
                  </a:solidFill>
                  <a:latin typeface="Arial Narrow" panose="020B0606020202030204" pitchFamily="34" charset="0"/>
                </a:rPr>
                <a:t>670 </a:t>
              </a:r>
            </a:p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kumimoji="0" lang="en-US" altLang="ja-JP" sz="1600" b="1">
                  <a:solidFill>
                    <a:schemeClr val="bg1"/>
                  </a:solidFill>
                  <a:latin typeface="Arial Narrow" panose="020B0606020202030204" pitchFamily="34" charset="0"/>
                </a:rPr>
                <a:t>Billion</a:t>
              </a:r>
            </a:p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kumimoji="0" lang="en-US" altLang="ja-JP" sz="1600" b="1">
                  <a:solidFill>
                    <a:schemeClr val="bg1"/>
                  </a:solidFill>
                </a:rPr>
                <a:t>yen </a:t>
              </a:r>
            </a:p>
          </p:txBody>
        </p:sp>
        <p:sp>
          <p:nvSpPr>
            <p:cNvPr id="28" name="Rectangle 64">
              <a:extLst>
                <a:ext uri="{FF2B5EF4-FFF2-40B4-BE49-F238E27FC236}">
                  <a16:creationId xmlns:a16="http://schemas.microsoft.com/office/drawing/2014/main" id="{5A444D8B-14DC-400B-AEB8-E8D5115B22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45142" y="4451113"/>
              <a:ext cx="990624" cy="454073"/>
            </a:xfrm>
            <a:prstGeom prst="rect">
              <a:avLst/>
            </a:prstGeom>
            <a:solidFill>
              <a:srgbClr val="66CCFF"/>
            </a:solidFill>
            <a:ln w="28575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 defTabSz="913916" eaLnBrk="1" fontAlgn="auto" hangingPunct="1">
                <a:lnSpc>
                  <a:spcPts val="1477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ja-JP" sz="1700" b="1" kern="0" dirty="0">
                  <a:solidFill>
                    <a:prstClr val="black"/>
                  </a:solidFill>
                  <a:latin typeface="Arial Narrow" pitchFamily="34" charset="0"/>
                  <a:ea typeface="+mn-ea"/>
                </a:rPr>
                <a:t>71.6 billion yen</a:t>
              </a:r>
              <a:endParaRPr kumimoji="0" lang="en-US" altLang="ja-JP" sz="1700" kern="0" dirty="0">
                <a:solidFill>
                  <a:prstClr val="black"/>
                </a:solidFill>
                <a:latin typeface="Arial Narrow" pitchFamily="34" charset="0"/>
                <a:ea typeface="+mn-ea"/>
              </a:endParaRPr>
            </a:p>
          </p:txBody>
        </p:sp>
        <p:sp>
          <p:nvSpPr>
            <p:cNvPr id="10263" name="AutoShape 65">
              <a:extLst>
                <a:ext uri="{FF2B5EF4-FFF2-40B4-BE49-F238E27FC236}">
                  <a16:creationId xmlns:a16="http://schemas.microsoft.com/office/drawing/2014/main" id="{35D555BC-482D-44D1-B06C-485D3E62D7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92545" y="1948949"/>
              <a:ext cx="1393858" cy="1446365"/>
            </a:xfrm>
            <a:prstGeom prst="roundRect">
              <a:avLst>
                <a:gd name="adj" fmla="val 16667"/>
              </a:avLst>
            </a:prstGeom>
            <a:solidFill>
              <a:srgbClr val="CCFFFF"/>
            </a:solidFill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 lIns="33225" tIns="33225" rIns="33225" bIns="33225" anchor="ctr"/>
            <a:lstStyle>
              <a:lvl1pPr defTabSz="912813">
                <a:defRPr kumimoji="1" sz="21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 defTabSz="912813">
                <a:defRPr kumimoji="1" sz="21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 defTabSz="912813">
                <a:defRPr kumimoji="1" sz="21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defTabSz="912813">
                <a:defRPr kumimoji="1" sz="21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 defTabSz="912813">
                <a:defRPr kumimoji="1" sz="21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kumimoji="1" sz="21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kumimoji="1" sz="21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kumimoji="1" sz="21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kumimoji="1" sz="21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kumimoji="0" lang="en-US" altLang="ja-JP" sz="1400" b="1">
                  <a:latin typeface="Arial Narrow" panose="020B0606020202030204" pitchFamily="34" charset="0"/>
                </a:rPr>
                <a:t>Effect of prevention</a:t>
              </a:r>
            </a:p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kumimoji="0" lang="en-US" altLang="ja-JP" sz="1400" b="1">
                  <a:latin typeface="Arial Narrow" panose="020B0606020202030204" pitchFamily="34" charset="0"/>
                </a:rPr>
                <a:t>project: </a:t>
              </a:r>
            </a:p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kumimoji="0" lang="en-US" altLang="ja-JP" sz="1400" b="1">
                  <a:latin typeface="Arial Narrow" panose="020B0606020202030204" pitchFamily="34" charset="0"/>
                </a:rPr>
                <a:t>550 billion yen</a:t>
              </a:r>
              <a:r>
                <a:rPr kumimoji="0" lang="en-US" altLang="ja-JP" sz="1400">
                  <a:latin typeface="Arial Narrow" panose="020B0606020202030204" pitchFamily="34" charset="0"/>
                </a:rPr>
                <a:t> </a:t>
              </a:r>
            </a:p>
          </p:txBody>
        </p:sp>
        <p:sp>
          <p:nvSpPr>
            <p:cNvPr id="30" name="上下矢印 29">
              <a:extLst>
                <a:ext uri="{FF2B5EF4-FFF2-40B4-BE49-F238E27FC236}">
                  <a16:creationId xmlns:a16="http://schemas.microsoft.com/office/drawing/2014/main" id="{12ACC04F-03CB-42E2-966B-4B52537864E9}"/>
                </a:ext>
              </a:extLst>
            </p:cNvPr>
            <p:cNvSpPr/>
            <p:nvPr/>
          </p:nvSpPr>
          <p:spPr>
            <a:xfrm rot="20241952">
              <a:off x="2695913" y="3385788"/>
              <a:ext cx="166692" cy="1097078"/>
            </a:xfrm>
            <a:prstGeom prst="upDownArrow">
              <a:avLst/>
            </a:prstGeom>
            <a:solidFill>
              <a:srgbClr val="FF0000"/>
            </a:solidFill>
            <a:ln w="25400" cap="flat" cmpd="sng" algn="ctr">
              <a:solidFill>
                <a:srgbClr val="FF0000"/>
              </a:solidFill>
              <a:prstDash val="solid"/>
            </a:ln>
            <a:effectLst/>
          </p:spPr>
          <p:txBody>
            <a:bodyPr lIns="91424" tIns="45712" rIns="91424" bIns="45712" anchor="ctr"/>
            <a:lstStyle/>
            <a:p>
              <a:pPr algn="ctr" defTabSz="913916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n-US" sz="1700" kern="0">
                <a:solidFill>
                  <a:prstClr val="white"/>
                </a:solidFill>
                <a:latin typeface="Calibri"/>
                <a:ea typeface="+mn-ea"/>
              </a:endParaRPr>
            </a:p>
          </p:txBody>
        </p:sp>
        <p:sp>
          <p:nvSpPr>
            <p:cNvPr id="31" name="テキスト ボックス 30">
              <a:extLst>
                <a:ext uri="{FF2B5EF4-FFF2-40B4-BE49-F238E27FC236}">
                  <a16:creationId xmlns:a16="http://schemas.microsoft.com/office/drawing/2014/main" id="{446D891D-6AED-48A7-91A0-6A9713AF9306}"/>
                </a:ext>
              </a:extLst>
            </p:cNvPr>
            <p:cNvSpPr txBox="1"/>
            <p:nvPr/>
          </p:nvSpPr>
          <p:spPr>
            <a:xfrm>
              <a:off x="1603687" y="4289171"/>
              <a:ext cx="844570" cy="654119"/>
            </a:xfrm>
            <a:prstGeom prst="rect">
              <a:avLst/>
            </a:prstGeom>
            <a:noFill/>
          </p:spPr>
          <p:txBody>
            <a:bodyPr lIns="91424" tIns="45712" rIns="91424" bIns="45712">
              <a:spAutoFit/>
            </a:bodyPr>
            <a:lstStyle/>
            <a:p>
              <a:pPr algn="ctr" defTabSz="913916" eaLnBrk="1" fontAlgn="auto" hangingPunct="1">
                <a:lnSpc>
                  <a:spcPts val="1477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ja-JP" sz="1700" b="1" kern="0" dirty="0">
                  <a:solidFill>
                    <a:schemeClr val="bg1"/>
                  </a:solidFill>
                  <a:latin typeface="Arial Narrow" pitchFamily="34" charset="0"/>
                  <a:ea typeface="+mn-ea"/>
                </a:rPr>
                <a:t>120 </a:t>
              </a:r>
            </a:p>
            <a:p>
              <a:pPr algn="ctr" defTabSz="913916" eaLnBrk="1" fontAlgn="auto" hangingPunct="1">
                <a:lnSpc>
                  <a:spcPts val="1477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ja-JP" sz="1700" b="1" kern="0" dirty="0">
                  <a:solidFill>
                    <a:schemeClr val="bg1"/>
                  </a:solidFill>
                  <a:latin typeface="Arial Narrow" pitchFamily="34" charset="0"/>
                  <a:ea typeface="+mn-ea"/>
                </a:rPr>
                <a:t>Billion yen</a:t>
              </a:r>
              <a:r>
                <a:rPr kumimoji="0" lang="en-US" altLang="ja-JP" sz="1700" kern="0" dirty="0">
                  <a:solidFill>
                    <a:schemeClr val="bg1"/>
                  </a:solidFill>
                  <a:latin typeface="Arial Narrow" pitchFamily="34" charset="0"/>
                  <a:ea typeface="+mn-ea"/>
                </a:rPr>
                <a:t> </a:t>
              </a:r>
            </a:p>
          </p:txBody>
        </p:sp>
        <p:sp>
          <p:nvSpPr>
            <p:cNvPr id="27" name="Line 62">
              <a:extLst>
                <a:ext uri="{FF2B5EF4-FFF2-40B4-BE49-F238E27FC236}">
                  <a16:creationId xmlns:a16="http://schemas.microsoft.com/office/drawing/2014/main" id="{A32C0684-84F9-4911-8D6B-6A6AAE4BCC1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4458" y="4905185"/>
              <a:ext cx="3532272" cy="0"/>
            </a:xfrm>
            <a:prstGeom prst="line">
              <a:avLst/>
            </a:prstGeom>
            <a:noFill/>
            <a:ln w="19050">
              <a:solidFill>
                <a:sysClr val="windowText" lastClr="000000"/>
              </a:solidFill>
              <a:round/>
              <a:headEnd/>
              <a:tailEnd/>
            </a:ln>
            <a:effectLst/>
          </p:spPr>
          <p:txBody>
            <a:bodyPr lIns="91424" tIns="45712" rIns="91424" bIns="45712"/>
            <a:lstStyle/>
            <a:p>
              <a:pPr defTabSz="913916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ja-JP" altLang="en-US" sz="1700" kern="0">
                <a:solidFill>
                  <a:prstClr val="black"/>
                </a:solidFill>
                <a:latin typeface="Arial" panose="020B0604020202020204" pitchFamily="34" charset="0"/>
                <a:ea typeface="+mn-ea"/>
              </a:endParaRPr>
            </a:p>
          </p:txBody>
        </p:sp>
      </p:grpSp>
      <p:sp>
        <p:nvSpPr>
          <p:cNvPr id="10246" name="テキスト ボックス 31">
            <a:extLst>
              <a:ext uri="{FF2B5EF4-FFF2-40B4-BE49-F238E27FC236}">
                <a16:creationId xmlns:a16="http://schemas.microsoft.com/office/drawing/2014/main" id="{6282E833-E966-4868-8406-8A9B921D38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05800" y="2806700"/>
            <a:ext cx="1463675" cy="923925"/>
          </a:xfrm>
          <a:prstGeom prst="rect">
            <a:avLst/>
          </a:prstGeom>
          <a:noFill/>
          <a:ln w="38100">
            <a:solidFill>
              <a:srgbClr val="00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1424" tIns="45712" rIns="91424" bIns="45712">
            <a:spAutoFit/>
          </a:bodyPr>
          <a:lstStyle>
            <a:lvl1pPr defTabSz="912813"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 defTabSz="912813"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 defTabSz="912813"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defTabSz="912813"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 defTabSz="912813"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kumimoji="0" lang="en-US" altLang="ja-JP" sz="1600" b="1"/>
              <a:t>Effectiveness</a:t>
            </a:r>
          </a:p>
          <a:p>
            <a:pPr algn="ctr" eaLnBrk="1" hangingPunct="1">
              <a:buFont typeface="Arial" panose="020B0604020202020204" pitchFamily="34" charset="0"/>
              <a:buNone/>
            </a:pPr>
            <a:r>
              <a:rPr kumimoji="0" lang="en-US" altLang="ja-JP" sz="2000" b="1"/>
              <a:t>7.7</a:t>
            </a:r>
          </a:p>
          <a:p>
            <a:pPr algn="ctr" eaLnBrk="1" hangingPunct="1">
              <a:buFont typeface="Arial" panose="020B0604020202020204" pitchFamily="34" charset="0"/>
              <a:buNone/>
            </a:pPr>
            <a:r>
              <a:rPr kumimoji="0" lang="en-US" altLang="ja-JP" sz="1600" b="1"/>
              <a:t>(=550/71.6)</a:t>
            </a:r>
          </a:p>
        </p:txBody>
      </p:sp>
      <p:pic>
        <p:nvPicPr>
          <p:cNvPr id="10247" name="Picture 16" descr="H12東海豪雨　西枇杷島町浸水状況">
            <a:extLst>
              <a:ext uri="{FF2B5EF4-FFF2-40B4-BE49-F238E27FC236}">
                <a16:creationId xmlns:a16="http://schemas.microsoft.com/office/drawing/2014/main" id="{B9C4B929-1CFF-4833-AA5D-E2B12B5484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lum contras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539875"/>
            <a:ext cx="3657600" cy="227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8" name="Picture 32" descr="photo">
            <a:extLst>
              <a:ext uri="{FF2B5EF4-FFF2-40B4-BE49-F238E27FC236}">
                <a16:creationId xmlns:a16="http://schemas.microsoft.com/office/drawing/2014/main" id="{DFF3D71E-2C91-409D-BD7F-E2308AE4CF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386" t="64642"/>
          <a:stretch>
            <a:fillRect/>
          </a:stretch>
        </p:blipFill>
        <p:spPr bwMode="auto">
          <a:xfrm>
            <a:off x="0" y="4791075"/>
            <a:ext cx="5334000" cy="159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9" name="AutoShape 33">
            <a:extLst>
              <a:ext uri="{FF2B5EF4-FFF2-40B4-BE49-F238E27FC236}">
                <a16:creationId xmlns:a16="http://schemas.microsoft.com/office/drawing/2014/main" id="{F675EBFD-3782-4ED6-A964-27FCADDB3F72}"/>
              </a:ext>
            </a:extLst>
          </p:cNvPr>
          <p:cNvSpPr>
            <a:spLocks noChangeArrowheads="1"/>
          </p:cNvSpPr>
          <p:nvPr/>
        </p:nvSpPr>
        <p:spPr bwMode="auto">
          <a:xfrm rot="-5400000">
            <a:off x="2133600" y="5410200"/>
            <a:ext cx="990600" cy="381000"/>
          </a:xfrm>
          <a:prstGeom prst="downArrow">
            <a:avLst>
              <a:gd name="adj1" fmla="val 50000"/>
              <a:gd name="adj2" fmla="val 48750"/>
            </a:avLst>
          </a:prstGeom>
          <a:solidFill>
            <a:srgbClr val="FFFF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vert="eaVert" wrap="none" anchor="ctr"/>
          <a:lstStyle>
            <a:lvl1pPr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defTabSz="914400" eaLnBrk="1" hangingPunct="1">
              <a:buFont typeface="Arial" panose="020B0604020202020204" pitchFamily="34" charset="0"/>
              <a:buNone/>
            </a:pPr>
            <a:endParaRPr lang="ja-JP" altLang="en-US" sz="1600"/>
          </a:p>
        </p:txBody>
      </p:sp>
      <p:sp>
        <p:nvSpPr>
          <p:cNvPr id="10250" name="テキスト ボックス 12">
            <a:extLst>
              <a:ext uri="{FF2B5EF4-FFF2-40B4-BE49-F238E27FC236}">
                <a16:creationId xmlns:a16="http://schemas.microsoft.com/office/drawing/2014/main" id="{062A2913-C01F-4CEE-A9E0-2CC010F344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3175" y="4343400"/>
            <a:ext cx="54514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 defTabSz="914400" eaLnBrk="1" hangingPunct="1">
              <a:buFont typeface="Arial" panose="020B0604020202020204" pitchFamily="34" charset="0"/>
              <a:buNone/>
            </a:pPr>
            <a:r>
              <a:rPr lang="en-US" altLang="ja-JP" sz="2000"/>
              <a:t>Example of Countermeasure: Levee Reinforcement</a:t>
            </a:r>
            <a:endParaRPr lang="ja-JP" altLang="en-US" sz="2000"/>
          </a:p>
        </p:txBody>
      </p:sp>
      <p:sp>
        <p:nvSpPr>
          <p:cNvPr id="10251" name="タイトル 1">
            <a:extLst>
              <a:ext uri="{FF2B5EF4-FFF2-40B4-BE49-F238E27FC236}">
                <a16:creationId xmlns:a16="http://schemas.microsoft.com/office/drawing/2014/main" id="{DBACFF7C-40C6-4292-8A29-E3EDB0E3F7A2}"/>
              </a:ext>
            </a:extLst>
          </p:cNvPr>
          <p:cNvSpPr>
            <a:spLocks/>
          </p:cNvSpPr>
          <p:nvPr/>
        </p:nvSpPr>
        <p:spPr bwMode="auto">
          <a:xfrm>
            <a:off x="495300" y="0"/>
            <a:ext cx="8915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763588"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 defTabSz="763588"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 defTabSz="763588"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defTabSz="763588"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 defTabSz="763588"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7635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7635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7635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7635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n-US" altLang="ja-JP" sz="3600">
                <a:solidFill>
                  <a:srgbClr val="0000FF"/>
                </a:solidFill>
              </a:rPr>
              <a:t>Effect of Preventive Measures</a:t>
            </a:r>
          </a:p>
        </p:txBody>
      </p:sp>
      <p:sp>
        <p:nvSpPr>
          <p:cNvPr id="10252" name="スライド番号プレースホルダー 3">
            <a:extLst>
              <a:ext uri="{FF2B5EF4-FFF2-40B4-BE49-F238E27FC236}">
                <a16:creationId xmlns:a16="http://schemas.microsoft.com/office/drawing/2014/main" id="{D0F2FF7E-DEC0-4143-8EFC-235743DF15C5}"/>
              </a:ext>
            </a:extLst>
          </p:cNvPr>
          <p:cNvSpPr txBox="1">
            <a:spLocks noGrp="1"/>
          </p:cNvSpPr>
          <p:nvPr/>
        </p:nvSpPr>
        <p:spPr bwMode="auto">
          <a:xfrm>
            <a:off x="7562850" y="6394450"/>
            <a:ext cx="23114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4879" tIns="42440" rIns="84879" bIns="42440" anchor="ctr"/>
          <a:lstStyle>
            <a:lvl1pPr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/>
            <a:fld id="{2573C287-844C-46A7-B15A-CEC432B35765}" type="slidenum">
              <a:rPr lang="ja-JP" altLang="en-US" sz="2000">
                <a:solidFill>
                  <a:srgbClr val="898989"/>
                </a:solidFill>
              </a:rPr>
              <a:pPr algn="r" eaLnBrk="1" hangingPunct="1"/>
              <a:t>6</a:t>
            </a:fld>
            <a:endParaRPr lang="ja-JP" altLang="en-US" sz="2000">
              <a:solidFill>
                <a:srgbClr val="898989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スライド番号プレースホルダー 3">
            <a:extLst>
              <a:ext uri="{FF2B5EF4-FFF2-40B4-BE49-F238E27FC236}">
                <a16:creationId xmlns:a16="http://schemas.microsoft.com/office/drawing/2014/main" id="{D36A8C4D-0181-44EE-8DCA-41C9A9D8FF52}"/>
              </a:ext>
            </a:extLst>
          </p:cNvPr>
          <p:cNvSpPr txBox="1">
            <a:spLocks noGrp="1"/>
          </p:cNvSpPr>
          <p:nvPr/>
        </p:nvSpPr>
        <p:spPr bwMode="auto">
          <a:xfrm>
            <a:off x="7562850" y="6394450"/>
            <a:ext cx="23114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4879" tIns="42440" rIns="84879" bIns="42440" anchor="ctr"/>
          <a:lstStyle>
            <a:lvl1pPr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/>
            <a:fld id="{E5C496BE-F022-424C-9C1B-87ED5B6FA2B7}" type="slidenum">
              <a:rPr lang="ja-JP" altLang="en-US" sz="2000">
                <a:solidFill>
                  <a:srgbClr val="898989"/>
                </a:solidFill>
              </a:rPr>
              <a:pPr algn="r" eaLnBrk="1" hangingPunct="1"/>
              <a:t>7</a:t>
            </a:fld>
            <a:endParaRPr lang="ja-JP" altLang="en-US" sz="2000">
              <a:solidFill>
                <a:srgbClr val="898989"/>
              </a:solidFill>
            </a:endParaRPr>
          </a:p>
        </p:txBody>
      </p:sp>
      <p:sp>
        <p:nvSpPr>
          <p:cNvPr id="12291" name="Rectangle 3">
            <a:extLst>
              <a:ext uri="{FF2B5EF4-FFF2-40B4-BE49-F238E27FC236}">
                <a16:creationId xmlns:a16="http://schemas.microsoft.com/office/drawing/2014/main" id="{6F4AC2AA-3228-49AD-8A8A-88C0B0C8C4F2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95300" y="274638"/>
            <a:ext cx="9410700" cy="1143000"/>
          </a:xfrm>
        </p:spPr>
        <p:txBody>
          <a:bodyPr rtlCol="0">
            <a:normAutofit fontScale="90000"/>
          </a:bodyPr>
          <a:lstStyle/>
          <a:p>
            <a:pPr marL="363538" indent="-363538" algn="l" defTabSz="763912" eaLnBrk="1" fontAlgn="auto" hangingPunct="1">
              <a:spcAft>
                <a:spcPts val="0"/>
              </a:spcAft>
              <a:defRPr/>
            </a:pPr>
            <a:r>
              <a:rPr lang="en-US" altLang="ja-JP" dirty="0">
                <a:solidFill>
                  <a:srgbClr val="0000FF"/>
                </a:solidFill>
              </a:rPr>
              <a:t>II. Pre-disaster prevention measures should be prioritized.</a:t>
            </a:r>
            <a:endParaRPr lang="ja-JP" altLang="en-US" dirty="0">
              <a:solidFill>
                <a:srgbClr val="0000FF"/>
              </a:solidFill>
            </a:endParaRPr>
          </a:p>
        </p:txBody>
      </p:sp>
      <p:sp>
        <p:nvSpPr>
          <p:cNvPr id="19460" name="Rectangle 4">
            <a:extLst>
              <a:ext uri="{FF2B5EF4-FFF2-40B4-BE49-F238E27FC236}">
                <a16:creationId xmlns:a16="http://schemas.microsoft.com/office/drawing/2014/main" id="{50D950BD-3A18-49C0-B00A-BBAA261BC8F5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extLst/>
        </p:spPr>
        <p:txBody>
          <a:bodyPr rtlCol="0">
            <a:normAutofit fontScale="92500"/>
          </a:bodyPr>
          <a:lstStyle/>
          <a:p>
            <a:pPr marL="438150" indent="-438150" defTabSz="763912" eaLnBrk="1" fontAlgn="auto" hangingPunct="1">
              <a:lnSpc>
                <a:spcPct val="80000"/>
              </a:lnSpc>
              <a:spcAft>
                <a:spcPts val="0"/>
              </a:spcAft>
              <a:buFont typeface="Arial" panose="020B0604020202020204" pitchFamily="34" charset="0"/>
              <a:buAutoNum type="arabicPeriod"/>
              <a:defRPr/>
            </a:pPr>
            <a:endParaRPr lang="ja-JP" altLang="ja-JP"/>
          </a:p>
          <a:p>
            <a:pPr marL="438150" indent="-438150" defTabSz="763912" eaLnBrk="1" fontAlgn="auto" hangingPunct="1">
              <a:lnSpc>
                <a:spcPct val="80000"/>
              </a:lnSpc>
              <a:spcAft>
                <a:spcPts val="0"/>
              </a:spcAft>
              <a:buFont typeface="Arial" panose="020B0604020202020204" pitchFamily="34" charset="0"/>
              <a:buAutoNum type="arabicPeriod" startAt="4"/>
              <a:defRPr/>
            </a:pPr>
            <a:r>
              <a:rPr lang="ja-JP" altLang="en-US"/>
              <a:t> </a:t>
            </a:r>
            <a:r>
              <a:rPr lang="ja-JP" altLang="ja-JP">
                <a:solidFill>
                  <a:srgbClr val="FF0000"/>
                </a:solidFill>
              </a:rPr>
              <a:t>Frequent water-related disasters should be forestalled</a:t>
            </a:r>
            <a:r>
              <a:rPr lang="ja-JP" altLang="ja-JP"/>
              <a:t> by preventive </a:t>
            </a:r>
            <a:r>
              <a:rPr lang="en-US" altLang="ja-JP"/>
              <a:t>structural </a:t>
            </a:r>
            <a:r>
              <a:rPr lang="ja-JP" altLang="ja-JP"/>
              <a:t>measures</a:t>
            </a:r>
            <a:r>
              <a:rPr lang="en-US" altLang="ja-JP"/>
              <a:t> at lower cost than recovery</a:t>
            </a:r>
            <a:r>
              <a:rPr lang="ja-JP" altLang="ja-JP"/>
              <a:t>.</a:t>
            </a:r>
          </a:p>
          <a:p>
            <a:pPr marL="438150" indent="-438150" defTabSz="763912" eaLnBrk="1" fontAlgn="auto" hangingPunct="1">
              <a:lnSpc>
                <a:spcPct val="80000"/>
              </a:lnSpc>
              <a:spcAft>
                <a:spcPts val="0"/>
              </a:spcAft>
              <a:buFont typeface="Arial" panose="020B0604020202020204" pitchFamily="34" charset="0"/>
              <a:buAutoNum type="arabicPeriod" startAt="4"/>
              <a:defRPr/>
            </a:pPr>
            <a:r>
              <a:rPr lang="ja-JP" altLang="ja-JP"/>
              <a:t>Devastating </a:t>
            </a:r>
            <a:r>
              <a:rPr lang="ja-JP" altLang="ja-JP">
                <a:solidFill>
                  <a:srgbClr val="FF0000"/>
                </a:solidFill>
              </a:rPr>
              <a:t>damages to society and economy should be prevented</a:t>
            </a:r>
            <a:r>
              <a:rPr lang="ja-JP" altLang="en-US"/>
              <a:t>,</a:t>
            </a:r>
            <a:r>
              <a:rPr lang="ja-JP" altLang="ja-JP"/>
              <a:t> </a:t>
            </a:r>
            <a:r>
              <a:rPr lang="ja-JP" altLang="en-US"/>
              <a:t>w</a:t>
            </a:r>
            <a:r>
              <a:rPr lang="ja-JP" altLang="ja-JP"/>
              <a:t>hile prioritizing the protection of human </a:t>
            </a:r>
            <a:r>
              <a:rPr lang="ja-JP" altLang="en-US"/>
              <a:t>l</a:t>
            </a:r>
            <a:r>
              <a:rPr lang="en-US" altLang="ja-JP"/>
              <a:t>ives</a:t>
            </a:r>
            <a:r>
              <a:rPr lang="ja-JP" altLang="ja-JP"/>
              <a:t>. </a:t>
            </a:r>
          </a:p>
          <a:p>
            <a:pPr marL="438150" indent="-438150" defTabSz="763912" eaLnBrk="1" fontAlgn="auto" hangingPunct="1">
              <a:lnSpc>
                <a:spcPct val="80000"/>
              </a:lnSpc>
              <a:spcAft>
                <a:spcPts val="0"/>
              </a:spcAft>
              <a:buFont typeface="Arial" panose="020B0604020202020204" pitchFamily="34" charset="0"/>
              <a:buAutoNum type="arabicPeriod" startAt="4"/>
              <a:defRPr/>
            </a:pPr>
            <a:r>
              <a:rPr lang="ja-JP" altLang="ja-JP"/>
              <a:t> “</a:t>
            </a:r>
            <a:r>
              <a:rPr lang="ja-JP" altLang="ja-JP">
                <a:solidFill>
                  <a:srgbClr val="FF0000"/>
                </a:solidFill>
              </a:rPr>
              <a:t>Build Back Better</a:t>
            </a:r>
            <a:r>
              <a:rPr lang="ja-JP" altLang="ja-JP"/>
              <a:t>” approach should be incorporated into recovery and reconstruction.</a:t>
            </a:r>
          </a:p>
          <a:p>
            <a:pPr marL="438150" indent="-438150" defTabSz="763912" eaLnBrk="1" fontAlgn="auto" hangingPunct="1">
              <a:lnSpc>
                <a:spcPct val="80000"/>
              </a:lnSpc>
              <a:spcAft>
                <a:spcPts val="0"/>
              </a:spcAft>
              <a:buFont typeface="Arial" panose="020B0604020202020204" pitchFamily="34" charset="0"/>
              <a:buAutoNum type="arabicPeriod" startAt="4"/>
              <a:defRPr/>
            </a:pPr>
            <a:r>
              <a:rPr lang="en-US" altLang="ja-JP"/>
              <a:t>Various sectors should support “</a:t>
            </a:r>
            <a:r>
              <a:rPr lang="en-US" altLang="ja-JP">
                <a:solidFill>
                  <a:srgbClr val="FF0000"/>
                </a:solidFill>
              </a:rPr>
              <a:t>mainstreaming disaster risk reduction</a:t>
            </a:r>
            <a:r>
              <a:rPr lang="en-US" altLang="ja-JP"/>
              <a:t>.”</a:t>
            </a:r>
          </a:p>
          <a:p>
            <a:pPr marL="438150" indent="-438150" defTabSz="763912" eaLnBrk="1" fontAlgn="auto" hangingPunct="1">
              <a:lnSpc>
                <a:spcPct val="80000"/>
              </a:lnSpc>
              <a:spcAft>
                <a:spcPts val="0"/>
              </a:spcAft>
              <a:buFont typeface="Arial" panose="020B0604020202020204" pitchFamily="34" charset="0"/>
              <a:buAutoNum type="arabicPeriod" startAt="4"/>
              <a:defRPr/>
            </a:pPr>
            <a:r>
              <a:rPr lang="ja-JP" altLang="ja-JP"/>
              <a:t>Climate change is predicted to intensify disaster damages. Investment should be enhanced for </a:t>
            </a:r>
            <a:r>
              <a:rPr lang="ja-JP" altLang="ja-JP">
                <a:solidFill>
                  <a:srgbClr val="FF0000"/>
                </a:solidFill>
              </a:rPr>
              <a:t>adaptation measures</a:t>
            </a:r>
            <a:r>
              <a:rPr lang="ja-JP" altLang="ja-JP"/>
              <a:t>.</a:t>
            </a:r>
          </a:p>
          <a:p>
            <a:pPr marL="438150" indent="-438150" defTabSz="763912" eaLnBrk="1" fontAlgn="auto" hangingPunct="1">
              <a:lnSpc>
                <a:spcPct val="80000"/>
              </a:lnSpc>
              <a:spcAft>
                <a:spcPts val="0"/>
              </a:spcAft>
              <a:buFont typeface="Arial" panose="020B0604020202020204" pitchFamily="34" charset="0"/>
              <a:buAutoNum type="arabicPeriod" startAt="4"/>
              <a:defRPr/>
            </a:pPr>
            <a:r>
              <a:rPr lang="ja-JP" altLang="ja-JP"/>
              <a:t>Investment for the </a:t>
            </a:r>
            <a:r>
              <a:rPr lang="ja-JP" altLang="ja-JP">
                <a:solidFill>
                  <a:srgbClr val="FF0000"/>
                </a:solidFill>
              </a:rPr>
              <a:t>maintenance and management of infrastructure</a:t>
            </a:r>
            <a:r>
              <a:rPr lang="ja-JP" altLang="ja-JP"/>
              <a:t> should be secured to </a:t>
            </a:r>
            <a:r>
              <a:rPr lang="ja-JP" altLang="en-US"/>
              <a:t>c</a:t>
            </a:r>
            <a:r>
              <a:rPr lang="en-US" altLang="ja-JP"/>
              <a:t>ope with</a:t>
            </a:r>
            <a:r>
              <a:rPr lang="ja-JP" altLang="ja-JP"/>
              <a:t> its aging issues.</a:t>
            </a:r>
            <a:r>
              <a:rPr lang="ja-JP" altLang="ja-JP" sz="2500"/>
              <a:t> 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タイトル 1">
            <a:extLst>
              <a:ext uri="{FF2B5EF4-FFF2-40B4-BE49-F238E27FC236}">
                <a16:creationId xmlns:a16="http://schemas.microsoft.com/office/drawing/2014/main" id="{C909AA0B-5B7F-4C55-96D2-50BCA60C539C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285750"/>
            <a:ext cx="9906000" cy="476250"/>
          </a:xfrm>
        </p:spPr>
        <p:txBody>
          <a:bodyPr lIns="91440" tIns="45720" rIns="91440" bIns="45720" rtlCol="0">
            <a:normAutofit fontScale="90000"/>
          </a:bodyPr>
          <a:lstStyle/>
          <a:p>
            <a:pPr defTabSz="763912" eaLnBrk="1" fontAlgn="auto" hangingPunct="1">
              <a:spcAft>
                <a:spcPts val="0"/>
              </a:spcAft>
              <a:defRPr/>
            </a:pPr>
            <a:r>
              <a:rPr lang="en-US" altLang="ja-JP" sz="3500">
                <a:solidFill>
                  <a:srgbClr val="0000FF"/>
                </a:solidFill>
              </a:rPr>
              <a:t>Management of Aging Infrastructure</a:t>
            </a:r>
            <a:endParaRPr lang="ja-JP" altLang="en-US" sz="3500">
              <a:solidFill>
                <a:srgbClr val="0000FF"/>
              </a:solidFill>
            </a:endParaRPr>
          </a:p>
        </p:txBody>
      </p:sp>
      <p:sp>
        <p:nvSpPr>
          <p:cNvPr id="12291" name="テキスト ボックス 4">
            <a:extLst>
              <a:ext uri="{FF2B5EF4-FFF2-40B4-BE49-F238E27FC236}">
                <a16:creationId xmlns:a16="http://schemas.microsoft.com/office/drawing/2014/main" id="{54A3662B-A582-45A0-AB8F-D505041774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5013" y="1295400"/>
            <a:ext cx="6318250" cy="406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 defTabSz="914400" eaLnBrk="1" hangingPunct="1">
              <a:buFont typeface="Arial" panose="020B0604020202020204" pitchFamily="34" charset="0"/>
              <a:buNone/>
            </a:pPr>
            <a:r>
              <a:rPr lang="en-US" altLang="ja-JP" sz="2000">
                <a:latin typeface="Arial" panose="020B0604020202020204" pitchFamily="34" charset="0"/>
              </a:rPr>
              <a:t>Ratio of River Facilities that Passed 40 Years in Japan</a:t>
            </a:r>
            <a:endParaRPr lang="ja-JP" altLang="en-US" sz="2000">
              <a:latin typeface="Arial" panose="020B0604020202020204" pitchFamily="34" charset="0"/>
            </a:endParaRPr>
          </a:p>
        </p:txBody>
      </p:sp>
      <p:pic>
        <p:nvPicPr>
          <p:cNvPr id="12292" name="Picture 10">
            <a:extLst>
              <a:ext uri="{FF2B5EF4-FFF2-40B4-BE49-F238E27FC236}">
                <a16:creationId xmlns:a16="http://schemas.microsoft.com/office/drawing/2014/main" id="{BAE15603-2C30-4CCF-8276-28AAA8C7C3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2538" y="2317750"/>
            <a:ext cx="1490662" cy="865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3" name="テキスト ボックス 4">
            <a:extLst>
              <a:ext uri="{FF2B5EF4-FFF2-40B4-BE49-F238E27FC236}">
                <a16:creationId xmlns:a16="http://schemas.microsoft.com/office/drawing/2014/main" id="{9802030A-AAEF-4555-999B-F866B8A470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49413" y="1936750"/>
            <a:ext cx="4294187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defTabSz="914400" eaLnBrk="1" hangingPunct="1">
              <a:buFont typeface="Arial" panose="020B0604020202020204" pitchFamily="34" charset="0"/>
              <a:buNone/>
            </a:pPr>
            <a:r>
              <a:rPr lang="en-US" altLang="ja-JP" sz="1800"/>
              <a:t>Year 2011                   2021                        2031</a:t>
            </a:r>
            <a:endParaRPr lang="ja-JP" altLang="en-US" sz="1800"/>
          </a:p>
        </p:txBody>
      </p:sp>
      <p:pic>
        <p:nvPicPr>
          <p:cNvPr id="12294" name="Picture 12">
            <a:extLst>
              <a:ext uri="{FF2B5EF4-FFF2-40B4-BE49-F238E27FC236}">
                <a16:creationId xmlns:a16="http://schemas.microsoft.com/office/drawing/2014/main" id="{8EA672FC-190C-4248-BAEB-3D63AA1447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1338" y="2317750"/>
            <a:ext cx="1490662" cy="865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5" name="Picture 13">
            <a:extLst>
              <a:ext uri="{FF2B5EF4-FFF2-40B4-BE49-F238E27FC236}">
                <a16:creationId xmlns:a16="http://schemas.microsoft.com/office/drawing/2014/main" id="{CC951E5A-E3F6-4E2F-84D4-6840D3F721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0138" y="2317750"/>
            <a:ext cx="1490662" cy="865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6" name="テキスト ボックス 4">
            <a:extLst>
              <a:ext uri="{FF2B5EF4-FFF2-40B4-BE49-F238E27FC236}">
                <a16:creationId xmlns:a16="http://schemas.microsoft.com/office/drawing/2014/main" id="{736C99AD-A14F-4B24-AFC0-B4439BB4FC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5000" y="3138488"/>
            <a:ext cx="404177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defTabSz="914400" eaLnBrk="1" hangingPunct="1">
              <a:buFont typeface="Arial" panose="020B0604020202020204" pitchFamily="34" charset="0"/>
              <a:buNone/>
            </a:pPr>
            <a:r>
              <a:rPr lang="en-US" altLang="ja-JP" sz="1800"/>
              <a:t>40%                        60%                           80%</a:t>
            </a:r>
            <a:endParaRPr lang="ja-JP" altLang="en-US" sz="1800"/>
          </a:p>
        </p:txBody>
      </p:sp>
      <p:sp>
        <p:nvSpPr>
          <p:cNvPr id="21" name="右矢印 20">
            <a:extLst>
              <a:ext uri="{FF2B5EF4-FFF2-40B4-BE49-F238E27FC236}">
                <a16:creationId xmlns:a16="http://schemas.microsoft.com/office/drawing/2014/main" id="{008F55CB-45D0-43BE-8324-48B30E6C6FF5}"/>
              </a:ext>
            </a:extLst>
          </p:cNvPr>
          <p:cNvSpPr/>
          <p:nvPr/>
        </p:nvSpPr>
        <p:spPr>
          <a:xfrm>
            <a:off x="2776538" y="2546350"/>
            <a:ext cx="271462" cy="320675"/>
          </a:xfrm>
          <a:prstGeom prst="rightArrow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ja-JP" altLang="en-US" sz="1800" dirty="0"/>
          </a:p>
        </p:txBody>
      </p:sp>
      <p:sp>
        <p:nvSpPr>
          <p:cNvPr id="2" name="右矢印 20">
            <a:extLst>
              <a:ext uri="{FF2B5EF4-FFF2-40B4-BE49-F238E27FC236}">
                <a16:creationId xmlns:a16="http://schemas.microsoft.com/office/drawing/2014/main" id="{86F3A54C-6F39-4DAC-8915-DFC09A8F893C}"/>
              </a:ext>
            </a:extLst>
          </p:cNvPr>
          <p:cNvSpPr/>
          <p:nvPr/>
        </p:nvSpPr>
        <p:spPr>
          <a:xfrm>
            <a:off x="4605338" y="2546350"/>
            <a:ext cx="271462" cy="320675"/>
          </a:xfrm>
          <a:prstGeom prst="rightArrow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ja-JP" altLang="en-US" sz="1800" dirty="0"/>
          </a:p>
        </p:txBody>
      </p:sp>
      <p:sp>
        <p:nvSpPr>
          <p:cNvPr id="12299" name="テキスト ボックス 77">
            <a:extLst>
              <a:ext uri="{FF2B5EF4-FFF2-40B4-BE49-F238E27FC236}">
                <a16:creationId xmlns:a16="http://schemas.microsoft.com/office/drawing/2014/main" id="{08AB5154-2784-470C-B05E-FF337CC4FD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4191000"/>
            <a:ext cx="3719513" cy="314325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36000" tIns="0" rIns="36000" bIns="0">
            <a:spAutoFit/>
          </a:bodyPr>
          <a:lstStyle>
            <a:lvl1pPr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defTabSz="914400" eaLnBrk="1" hangingPunct="1"/>
            <a:r>
              <a:rPr lang="en-US" altLang="ja-JP" sz="2000">
                <a:solidFill>
                  <a:srgbClr val="000000"/>
                </a:solidFill>
                <a:latin typeface="Arial" panose="020B0604020202020204" pitchFamily="34" charset="0"/>
              </a:rPr>
              <a:t>Problems of Aging Infrastructure</a:t>
            </a:r>
            <a:endParaRPr lang="ja-JP" altLang="en-US" sz="20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2300" name="テキスト ボックス 77">
            <a:extLst>
              <a:ext uri="{FF2B5EF4-FFF2-40B4-BE49-F238E27FC236}">
                <a16:creationId xmlns:a16="http://schemas.microsoft.com/office/drawing/2014/main" id="{9D50C68D-69A3-4594-9AEE-5DC12FCEF9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19400" y="6340475"/>
            <a:ext cx="960438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36000" tIns="0" rIns="36000" bIns="0">
            <a:spAutoFit/>
          </a:bodyPr>
          <a:lstStyle>
            <a:lvl1pPr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defTabSz="914400" eaLnBrk="1" hangingPunct="1"/>
            <a:r>
              <a:rPr lang="en-US" altLang="ja-JP" sz="1400">
                <a:solidFill>
                  <a:srgbClr val="000000"/>
                </a:solidFill>
                <a:latin typeface="Arial" panose="020B0604020202020204" pitchFamily="34" charset="0"/>
              </a:rPr>
              <a:t>Aging Gate</a:t>
            </a:r>
            <a:endParaRPr lang="ja-JP" altLang="en-US" sz="14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2301" name="テキスト ボックス 77">
            <a:extLst>
              <a:ext uri="{FF2B5EF4-FFF2-40B4-BE49-F238E27FC236}">
                <a16:creationId xmlns:a16="http://schemas.microsoft.com/office/drawing/2014/main" id="{6DCF7CDA-6722-4841-AA49-FC9DB7D37B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43600" y="6356350"/>
            <a:ext cx="1709738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36000" tIns="0" rIns="36000" bIns="0">
            <a:spAutoFit/>
          </a:bodyPr>
          <a:lstStyle>
            <a:lvl1pPr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defTabSz="914400" eaLnBrk="1" hangingPunct="1"/>
            <a:r>
              <a:rPr lang="en-US" altLang="ja-JP" sz="1400">
                <a:solidFill>
                  <a:srgbClr val="000000"/>
                </a:solidFill>
                <a:latin typeface="Arial" panose="020B0604020202020204" pitchFamily="34" charset="0"/>
              </a:rPr>
              <a:t>Aging Coastal Levee</a:t>
            </a:r>
            <a:endParaRPr lang="ja-JP" altLang="en-US" sz="14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3327" name="Text Box 25">
            <a:extLst>
              <a:ext uri="{FF2B5EF4-FFF2-40B4-BE49-F238E27FC236}">
                <a16:creationId xmlns:a16="http://schemas.microsoft.com/office/drawing/2014/main" id="{856F99CA-B1B8-4076-A1B6-9AA82CC115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86600" y="1981200"/>
            <a:ext cx="2378075" cy="16319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/>
          <a:p>
            <a:pPr defTabSz="106701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2137">
                <a:latin typeface="+mn-lt"/>
                <a:ea typeface="+mn-ea"/>
              </a:rPr>
              <a:t>As </a:t>
            </a:r>
            <a:r>
              <a:rPr lang="en-US" altLang="ja-JP" sz="2000">
                <a:solidFill>
                  <a:srgbClr val="000000"/>
                </a:solidFill>
                <a:latin typeface="+mn-lt"/>
                <a:ea typeface="+mn-ea"/>
              </a:rPr>
              <a:t>the number of aging infrastructure is rapidly increasing, disaster risk is growing. </a:t>
            </a:r>
          </a:p>
        </p:txBody>
      </p:sp>
      <p:pic>
        <p:nvPicPr>
          <p:cNvPr id="12303" name="Picture 26">
            <a:extLst>
              <a:ext uri="{FF2B5EF4-FFF2-40B4-BE49-F238E27FC236}">
                <a16:creationId xmlns:a16="http://schemas.microsoft.com/office/drawing/2014/main" id="{768190BA-B27B-4AC7-A286-4CA5A51D2C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728" b="5678"/>
          <a:stretch>
            <a:fillRect/>
          </a:stretch>
        </p:blipFill>
        <p:spPr bwMode="auto">
          <a:xfrm>
            <a:off x="609600" y="4419600"/>
            <a:ext cx="8839200" cy="1865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304" name="スライド番号プレースホルダー 3">
            <a:extLst>
              <a:ext uri="{FF2B5EF4-FFF2-40B4-BE49-F238E27FC236}">
                <a16:creationId xmlns:a16="http://schemas.microsoft.com/office/drawing/2014/main" id="{BCD37B59-7DA2-40A3-9776-7774914F55C1}"/>
              </a:ext>
            </a:extLst>
          </p:cNvPr>
          <p:cNvSpPr txBox="1">
            <a:spLocks noGrp="1"/>
          </p:cNvSpPr>
          <p:nvPr/>
        </p:nvSpPr>
        <p:spPr bwMode="auto">
          <a:xfrm>
            <a:off x="7562850" y="6394450"/>
            <a:ext cx="23114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4879" tIns="42440" rIns="84879" bIns="42440" anchor="ctr"/>
          <a:lstStyle>
            <a:lvl1pPr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/>
            <a:fld id="{8F7F4459-33BA-4009-9F63-966615043B88}" type="slidenum">
              <a:rPr lang="ja-JP" altLang="en-US" sz="2000">
                <a:solidFill>
                  <a:srgbClr val="898989"/>
                </a:solidFill>
              </a:rPr>
              <a:pPr algn="r" eaLnBrk="1" hangingPunct="1"/>
              <a:t>8</a:t>
            </a:fld>
            <a:endParaRPr lang="ja-JP" altLang="en-US" sz="2000">
              <a:solidFill>
                <a:srgbClr val="898989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スライド番号プレースホルダー 3">
            <a:extLst>
              <a:ext uri="{FF2B5EF4-FFF2-40B4-BE49-F238E27FC236}">
                <a16:creationId xmlns:a16="http://schemas.microsoft.com/office/drawing/2014/main" id="{C6BB31EC-3885-4819-8B4D-A70AB60FC9F0}"/>
              </a:ext>
            </a:extLst>
          </p:cNvPr>
          <p:cNvSpPr txBox="1">
            <a:spLocks noGrp="1"/>
          </p:cNvSpPr>
          <p:nvPr/>
        </p:nvSpPr>
        <p:spPr bwMode="auto">
          <a:xfrm>
            <a:off x="7562850" y="6394450"/>
            <a:ext cx="23114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4879" tIns="42440" rIns="84879" bIns="42440" anchor="ctr"/>
          <a:lstStyle>
            <a:lvl1pPr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/>
            <a:fld id="{1AB1ED3A-1771-44F0-AF7F-93BA8FBE29D9}" type="slidenum">
              <a:rPr lang="ja-JP" altLang="en-US" sz="2000">
                <a:solidFill>
                  <a:srgbClr val="898989"/>
                </a:solidFill>
              </a:rPr>
              <a:pPr algn="r" eaLnBrk="1" hangingPunct="1"/>
              <a:t>9</a:t>
            </a:fld>
            <a:endParaRPr lang="ja-JP" altLang="en-US" sz="2000">
              <a:solidFill>
                <a:srgbClr val="898989"/>
              </a:solidFill>
            </a:endParaRPr>
          </a:p>
        </p:txBody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830D4A37-5B3A-4115-AF7C-E0EF8615A228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95300" y="274638"/>
            <a:ext cx="9410700" cy="1143000"/>
          </a:xfrm>
        </p:spPr>
        <p:txBody>
          <a:bodyPr rtlCol="0">
            <a:normAutofit fontScale="90000"/>
          </a:bodyPr>
          <a:lstStyle/>
          <a:p>
            <a:pPr marL="449263" indent="-449263" algn="l" defTabSz="763912" eaLnBrk="1" fontAlgn="auto" hangingPunct="1">
              <a:spcAft>
                <a:spcPts val="0"/>
              </a:spcAft>
              <a:defRPr/>
            </a:pPr>
            <a:r>
              <a:rPr lang="en-US" altLang="ja-JP" dirty="0">
                <a:solidFill>
                  <a:srgbClr val="0000FF"/>
                </a:solidFill>
              </a:rPr>
              <a:t>III. Governments should improve their fiscal systems and secure sufficient budget.</a:t>
            </a:r>
            <a:endParaRPr lang="ja-JP" altLang="en-US" dirty="0">
              <a:solidFill>
                <a:srgbClr val="0000FF"/>
              </a:solidFill>
            </a:endParaRPr>
          </a:p>
        </p:txBody>
      </p:sp>
      <p:sp>
        <p:nvSpPr>
          <p:cNvPr id="13316" name="Rectangle 4">
            <a:extLst>
              <a:ext uri="{FF2B5EF4-FFF2-40B4-BE49-F238E27FC236}">
                <a16:creationId xmlns:a16="http://schemas.microsoft.com/office/drawing/2014/main" id="{1A89A92F-76D4-4B0F-8AAF-C24FAA0E1515}"/>
              </a:ext>
            </a:extLst>
          </p:cNvPr>
          <p:cNvSpPr>
            <a:spLocks noChangeArrowheads="1"/>
          </p:cNvSpPr>
          <p:nvPr>
            <p:ph type="body" idx="4294967295"/>
          </p:nvPr>
        </p:nvSpPr>
        <p:spPr>
          <a:xfrm>
            <a:off x="495300" y="1752600"/>
            <a:ext cx="8915400" cy="4876800"/>
          </a:xfrm>
        </p:spPr>
        <p:txBody>
          <a:bodyPr/>
          <a:lstStyle/>
          <a:p>
            <a:pPr marL="514350" indent="-514350" eaLnBrk="1" hangingPunct="1">
              <a:buFont typeface="Arial" panose="020B0604020202020204" pitchFamily="34" charset="0"/>
              <a:buAutoNum type="arabicPeriod" startAt="10"/>
            </a:pPr>
            <a:r>
              <a:rPr lang="ja-JP" altLang="en-US"/>
              <a:t>G</a:t>
            </a:r>
            <a:r>
              <a:rPr lang="ja-JP" altLang="ja-JP"/>
              <a:t>overnment</a:t>
            </a:r>
            <a:r>
              <a:rPr lang="ja-JP" altLang="en-US"/>
              <a:t>s</a:t>
            </a:r>
            <a:r>
              <a:rPr lang="ja-JP" altLang="ja-JP"/>
              <a:t> must prepare the </a:t>
            </a:r>
            <a:r>
              <a:rPr lang="ja-JP" altLang="ja-JP">
                <a:solidFill>
                  <a:srgbClr val="FF0000"/>
                </a:solidFill>
              </a:rPr>
              <a:t>legal, budgetary and administrative systems</a:t>
            </a:r>
            <a:r>
              <a:rPr lang="ja-JP" altLang="ja-JP"/>
              <a:t> for disaster risk reduction.</a:t>
            </a:r>
            <a:r>
              <a:rPr lang="ja-JP" altLang="en-US"/>
              <a:t> </a:t>
            </a:r>
            <a:r>
              <a:rPr lang="ja-JP" altLang="ja-JP"/>
              <a:t>The central government should </a:t>
            </a:r>
            <a:r>
              <a:rPr lang="ja-JP" altLang="ja-JP">
                <a:solidFill>
                  <a:srgbClr val="FF0000"/>
                </a:solidFill>
              </a:rPr>
              <a:t>assist local governments</a:t>
            </a:r>
            <a:r>
              <a:rPr lang="ja-JP" altLang="ja-JP"/>
              <a:t> whose capacities are overwhelmed by disasters.</a:t>
            </a:r>
            <a:endParaRPr lang="ja-JP" altLang="en-US"/>
          </a:p>
          <a:p>
            <a:pPr marL="514350" indent="-514350" eaLnBrk="1" hangingPunct="1">
              <a:buFont typeface="Arial" panose="020B0604020202020204" pitchFamily="34" charset="0"/>
              <a:buAutoNum type="arabicPeriod" startAt="10"/>
            </a:pPr>
            <a:r>
              <a:rPr lang="ja-JP" altLang="en-US"/>
              <a:t> </a:t>
            </a:r>
            <a:r>
              <a:rPr lang="ja-JP" altLang="ja-JP">
                <a:solidFill>
                  <a:srgbClr val="FF0000"/>
                </a:solidFill>
              </a:rPr>
              <a:t>Responsibilities of all stakeholders</a:t>
            </a:r>
            <a:r>
              <a:rPr lang="ja-JP" altLang="ja-JP"/>
              <a:t>, including residents, local and central governments</a:t>
            </a:r>
            <a:r>
              <a:rPr lang="ja-JP" altLang="en-US"/>
              <a:t>,</a:t>
            </a:r>
            <a:r>
              <a:rPr lang="ja-JP" altLang="ja-JP"/>
              <a:t> should be defined, empowering </a:t>
            </a:r>
            <a:r>
              <a:rPr lang="en-US" altLang="ja-JP"/>
              <a:t>the </a:t>
            </a:r>
            <a:r>
              <a:rPr lang="ja-JP" altLang="ja-JP"/>
              <a:t>local governments and communities.</a:t>
            </a:r>
            <a:endParaRPr lang="ja-JP" altLang="en-US"/>
          </a:p>
          <a:p>
            <a:pPr marL="514350" indent="-514350" eaLnBrk="1" hangingPunct="1">
              <a:buFont typeface="Arial" panose="020B0604020202020204" pitchFamily="34" charset="0"/>
              <a:buAutoNum type="arabicPeriod" startAt="10"/>
            </a:pPr>
            <a:r>
              <a:rPr lang="en-US" altLang="ja-JP"/>
              <a:t>Local and central governments</a:t>
            </a:r>
            <a:r>
              <a:rPr lang="ja-JP" altLang="en-US"/>
              <a:t> </a:t>
            </a:r>
            <a:r>
              <a:rPr lang="en-US" altLang="ja-JP"/>
              <a:t>should </a:t>
            </a:r>
            <a:r>
              <a:rPr lang="en-US" altLang="ja-JP">
                <a:solidFill>
                  <a:srgbClr val="FF0000"/>
                </a:solidFill>
              </a:rPr>
              <a:t>secure and record budget</a:t>
            </a:r>
            <a:r>
              <a:rPr lang="en-US" altLang="ja-JP"/>
              <a:t> for pre-disaster risk reduction.</a:t>
            </a:r>
          </a:p>
          <a:p>
            <a:pPr marL="514350" indent="-514350" eaLnBrk="1" hangingPunct="1">
              <a:buFont typeface="Arial" panose="020B0604020202020204" pitchFamily="34" charset="0"/>
              <a:buAutoNum type="arabicPeriod" startAt="10"/>
            </a:pPr>
            <a:r>
              <a:rPr lang="en-US" altLang="ja-JP"/>
              <a:t> </a:t>
            </a:r>
            <a:r>
              <a:rPr lang="en-US" altLang="ja-JP">
                <a:solidFill>
                  <a:srgbClr val="FF0000"/>
                </a:solidFill>
              </a:rPr>
              <a:t>Emergency reserve fund</a:t>
            </a:r>
            <a:r>
              <a:rPr lang="en-US" altLang="ja-JP"/>
              <a:t> can be swiftly disbursed after disasters.</a:t>
            </a:r>
            <a:endParaRPr lang="ja-JP" altLang="ja-JP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タイトル 1">
            <a:extLst>
              <a:ext uri="{FF2B5EF4-FFF2-40B4-BE49-F238E27FC236}">
                <a16:creationId xmlns:a16="http://schemas.microsoft.com/office/drawing/2014/main" id="{EAE9404A-42D2-4386-861B-5943D7C95FC0}"/>
              </a:ext>
            </a:extLst>
          </p:cNvPr>
          <p:cNvSpPr txBox="1">
            <a:spLocks/>
          </p:cNvSpPr>
          <p:nvPr/>
        </p:nvSpPr>
        <p:spPr bwMode="auto">
          <a:xfrm>
            <a:off x="1752600" y="981075"/>
            <a:ext cx="6324600" cy="3603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 defTabSz="914400" eaLnBrk="1" hangingPunct="1">
              <a:buFont typeface="Arial" panose="020B0604020202020204" pitchFamily="34" charset="0"/>
              <a:buNone/>
            </a:pPr>
            <a:r>
              <a:rPr lang="en-US" altLang="ja-JP" sz="1600">
                <a:solidFill>
                  <a:srgbClr val="000000"/>
                </a:solidFill>
              </a:rPr>
              <a:t>Fatalities by Floods , GDP, and Flood Management Budget in Japan</a:t>
            </a:r>
            <a:endParaRPr lang="ja-JP" altLang="en-US" sz="1600"/>
          </a:p>
        </p:txBody>
      </p:sp>
      <p:sp>
        <p:nvSpPr>
          <p:cNvPr id="16387" name="タイトル 1">
            <a:extLst>
              <a:ext uri="{FF2B5EF4-FFF2-40B4-BE49-F238E27FC236}">
                <a16:creationId xmlns:a16="http://schemas.microsoft.com/office/drawing/2014/main" id="{BBC093C7-CCE9-480A-BECB-04287DD684E3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392113" y="228600"/>
            <a:ext cx="9056687" cy="476250"/>
          </a:xfrm>
        </p:spPr>
        <p:txBody>
          <a:bodyPr lIns="91440" tIns="45720" rIns="91440" bIns="45720" rtlCol="0">
            <a:normAutofit fontScale="90000"/>
          </a:bodyPr>
          <a:lstStyle/>
          <a:p>
            <a:pPr defTabSz="763912" eaLnBrk="1" fontAlgn="auto" hangingPunct="1">
              <a:spcAft>
                <a:spcPts val="0"/>
              </a:spcAft>
              <a:defRPr/>
            </a:pPr>
            <a:r>
              <a:rPr lang="en-US" altLang="ja-JP">
                <a:solidFill>
                  <a:srgbClr val="0000FF"/>
                </a:solidFill>
              </a:rPr>
              <a:t>   Effect of Flood Management Investment</a:t>
            </a:r>
            <a:endParaRPr lang="ja-JP" altLang="en-US">
              <a:solidFill>
                <a:srgbClr val="0000FF"/>
              </a:solidFill>
            </a:endParaRPr>
          </a:p>
        </p:txBody>
      </p:sp>
      <p:sp>
        <p:nvSpPr>
          <p:cNvPr id="14340" name="テキスト ボックス 5">
            <a:extLst>
              <a:ext uri="{FF2B5EF4-FFF2-40B4-BE49-F238E27FC236}">
                <a16:creationId xmlns:a16="http://schemas.microsoft.com/office/drawing/2014/main" id="{99762DD3-3B3E-4E6D-8C88-EB77C07100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78138" y="6434138"/>
            <a:ext cx="6113462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defTabSz="914400" eaLnBrk="1" hangingPunct="1"/>
            <a:r>
              <a:rPr lang="en-US" altLang="ja-JP" sz="1000">
                <a:latin typeface="Arial" panose="020B0604020202020204" pitchFamily="34" charset="0"/>
              </a:rPr>
              <a:t>Note: Number of fatalities exclude tsunami disasters.</a:t>
            </a:r>
          </a:p>
        </p:txBody>
      </p:sp>
      <p:pic>
        <p:nvPicPr>
          <p:cNvPr id="14341" name="図 2">
            <a:extLst>
              <a:ext uri="{FF2B5EF4-FFF2-40B4-BE49-F238E27FC236}">
                <a16:creationId xmlns:a16="http://schemas.microsoft.com/office/drawing/2014/main" id="{2BA1DA84-EE53-42DE-98CC-F9997E8A7A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6650" y="1487488"/>
            <a:ext cx="7286625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2" name="スライド番号プレースホルダー 3">
            <a:extLst>
              <a:ext uri="{FF2B5EF4-FFF2-40B4-BE49-F238E27FC236}">
                <a16:creationId xmlns:a16="http://schemas.microsoft.com/office/drawing/2014/main" id="{47E6DE21-9F21-43F3-B17C-626646895FE2}"/>
              </a:ext>
            </a:extLst>
          </p:cNvPr>
          <p:cNvSpPr txBox="1">
            <a:spLocks noGrp="1"/>
          </p:cNvSpPr>
          <p:nvPr/>
        </p:nvSpPr>
        <p:spPr bwMode="auto">
          <a:xfrm>
            <a:off x="7562850" y="6394450"/>
            <a:ext cx="23114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4879" tIns="42440" rIns="84879" bIns="42440" anchor="ctr"/>
          <a:lstStyle>
            <a:lvl1pPr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/>
            <a:fld id="{DEBEE109-4FDC-4D77-A509-ACA41C8ABAA4}" type="slidenum">
              <a:rPr lang="ja-JP" altLang="en-US" sz="2000">
                <a:solidFill>
                  <a:srgbClr val="898989"/>
                </a:solidFill>
              </a:rPr>
              <a:pPr algn="r" eaLnBrk="1" hangingPunct="1"/>
              <a:t>10</a:t>
            </a:fld>
            <a:endParaRPr lang="ja-JP" altLang="en-US" sz="2000">
              <a:solidFill>
                <a:srgbClr val="898989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スライド番号プレースホルダー 3">
            <a:extLst>
              <a:ext uri="{FF2B5EF4-FFF2-40B4-BE49-F238E27FC236}">
                <a16:creationId xmlns:a16="http://schemas.microsoft.com/office/drawing/2014/main" id="{0E2FC0CA-3580-48F2-8D6A-BAC675EC5668}"/>
              </a:ext>
            </a:extLst>
          </p:cNvPr>
          <p:cNvSpPr txBox="1">
            <a:spLocks noGrp="1"/>
          </p:cNvSpPr>
          <p:nvPr/>
        </p:nvSpPr>
        <p:spPr bwMode="auto">
          <a:xfrm>
            <a:off x="7562850" y="6394450"/>
            <a:ext cx="23114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4879" tIns="42440" rIns="84879" bIns="42440" anchor="ctr"/>
          <a:lstStyle>
            <a:lvl1pPr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/>
            <a:fld id="{7E5435A0-77EA-4E99-BEB6-89E6BDB208F9}" type="slidenum">
              <a:rPr lang="ja-JP" altLang="en-US" sz="2000">
                <a:solidFill>
                  <a:srgbClr val="898989"/>
                </a:solidFill>
              </a:rPr>
              <a:pPr algn="r" eaLnBrk="1" hangingPunct="1"/>
              <a:t>11</a:t>
            </a:fld>
            <a:endParaRPr lang="ja-JP" altLang="en-US" sz="2000">
              <a:solidFill>
                <a:srgbClr val="898989"/>
              </a:solidFill>
            </a:endParaRPr>
          </a:p>
        </p:txBody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E266C6A5-EDB7-4A81-AC5F-80C67ECEF392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95300" y="274638"/>
            <a:ext cx="9410700" cy="1143000"/>
          </a:xfrm>
        </p:spPr>
        <p:txBody>
          <a:bodyPr/>
          <a:lstStyle/>
          <a:p>
            <a:pPr algn="l" eaLnBrk="1" hangingPunct="1"/>
            <a:r>
              <a:rPr lang="en-US" altLang="ja-JP" sz="3200">
                <a:solidFill>
                  <a:srgbClr val="0000FF"/>
                </a:solidFill>
              </a:rPr>
              <a:t>IV. Various funding sources should be mobilized.</a:t>
            </a:r>
            <a:endParaRPr lang="ja-JP" altLang="en-US" sz="3200">
              <a:solidFill>
                <a:srgbClr val="0000FF"/>
              </a:solidFill>
            </a:endParaRPr>
          </a:p>
        </p:txBody>
      </p:sp>
      <p:sp>
        <p:nvSpPr>
          <p:cNvPr id="15364" name="Rectangle 4">
            <a:extLst>
              <a:ext uri="{FF2B5EF4-FFF2-40B4-BE49-F238E27FC236}">
                <a16:creationId xmlns:a16="http://schemas.microsoft.com/office/drawing/2014/main" id="{0DA875E8-78DB-488D-AF52-23B8089E7D3A}"/>
              </a:ext>
            </a:extLst>
          </p:cNvPr>
          <p:cNvSpPr>
            <a:spLocks noChangeArrowheads="1"/>
          </p:cNvSpPr>
          <p:nvPr>
            <p:ph type="body" idx="4294967295"/>
          </p:nvPr>
        </p:nvSpPr>
        <p:spPr>
          <a:xfrm>
            <a:off x="495300" y="1066800"/>
            <a:ext cx="8915400" cy="5562600"/>
          </a:xfrm>
        </p:spPr>
        <p:txBody>
          <a:bodyPr/>
          <a:lstStyle/>
          <a:p>
            <a:pPr marL="514350" indent="-514350" eaLnBrk="1" hangingPunct="1">
              <a:buFont typeface="Arial" panose="020B0604020202020204" pitchFamily="34" charset="0"/>
              <a:buNone/>
            </a:pPr>
            <a:endParaRPr lang="en-US" altLang="ja-JP"/>
          </a:p>
          <a:p>
            <a:pPr marL="514350" indent="-514350" eaLnBrk="1" hangingPunct="1">
              <a:buFont typeface="Arial" panose="020B0604020202020204" pitchFamily="34" charset="0"/>
              <a:buAutoNum type="arabicPeriod" startAt="14"/>
            </a:pPr>
            <a:r>
              <a:rPr lang="ja-JP" altLang="en-US"/>
              <a:t> </a:t>
            </a:r>
            <a:r>
              <a:rPr lang="ja-JP" altLang="ja-JP">
                <a:solidFill>
                  <a:srgbClr val="FF0000"/>
                </a:solidFill>
              </a:rPr>
              <a:t>Mobilization of private fund</a:t>
            </a:r>
            <a:r>
              <a:rPr lang="en-US" altLang="ja-JP">
                <a:solidFill>
                  <a:srgbClr val="FF0000"/>
                </a:solidFill>
              </a:rPr>
              <a:t>s</a:t>
            </a:r>
            <a:r>
              <a:rPr lang="ja-JP" altLang="ja-JP"/>
              <a:t> </a:t>
            </a:r>
            <a:r>
              <a:rPr lang="en-US" altLang="ja-JP"/>
              <a:t>can</a:t>
            </a:r>
            <a:r>
              <a:rPr lang="ja-JP" altLang="ja-JP"/>
              <a:t> support increasing demand for resilient infrastructure. Cooperation with other sectors, such as water resources management and urban planning</a:t>
            </a:r>
            <a:r>
              <a:rPr lang="en-US" altLang="ja-JP"/>
              <a:t>,</a:t>
            </a:r>
            <a:r>
              <a:rPr lang="ja-JP" altLang="ja-JP"/>
              <a:t> </a:t>
            </a:r>
            <a:r>
              <a:rPr lang="en-US" altLang="ja-JP"/>
              <a:t>helps diversify funding</a:t>
            </a:r>
            <a:r>
              <a:rPr lang="ja-JP" altLang="ja-JP"/>
              <a:t>.</a:t>
            </a:r>
            <a:endParaRPr lang="ja-JP" altLang="en-US"/>
          </a:p>
          <a:p>
            <a:pPr marL="514350" indent="-514350" eaLnBrk="1" hangingPunct="1">
              <a:buFont typeface="Arial" panose="020B0604020202020204" pitchFamily="34" charset="0"/>
              <a:buAutoNum type="arabicPeriod" startAt="14"/>
            </a:pPr>
            <a:endParaRPr lang="ja-JP" altLang="en-US"/>
          </a:p>
          <a:p>
            <a:pPr marL="514350" indent="-514350" eaLnBrk="1" hangingPunct="1">
              <a:buFont typeface="Arial" panose="020B0604020202020204" pitchFamily="34" charset="0"/>
              <a:buAutoNum type="arabicPeriod" startAt="14"/>
            </a:pPr>
            <a:r>
              <a:rPr lang="en-US" altLang="ja-JP"/>
              <a:t> </a:t>
            </a:r>
            <a:r>
              <a:rPr lang="en-US" altLang="ja-JP">
                <a:solidFill>
                  <a:srgbClr val="FF0000"/>
                </a:solidFill>
              </a:rPr>
              <a:t>Incentives for awareness raising and self-prevention</a:t>
            </a:r>
            <a:r>
              <a:rPr lang="en-US" altLang="ja-JP"/>
              <a:t> measures by the private sector should be explored with subsidies and tax exemptions.</a:t>
            </a:r>
            <a:endParaRPr lang="ja-JP" altLang="en-US"/>
          </a:p>
          <a:p>
            <a:pPr marL="514350" indent="-514350" eaLnBrk="1" hangingPunct="1">
              <a:buFont typeface="Arial" panose="020B0604020202020204" pitchFamily="34" charset="0"/>
              <a:buAutoNum type="arabicPeriod" startAt="14"/>
            </a:pPr>
            <a:endParaRPr lang="ja-JP" altLang="ja-JP"/>
          </a:p>
          <a:p>
            <a:pPr marL="514350" indent="-514350" eaLnBrk="1" hangingPunct="1">
              <a:buFont typeface="Arial" panose="020B0604020202020204" pitchFamily="34" charset="0"/>
              <a:buAutoNum type="arabicPeriod" startAt="14"/>
            </a:pPr>
            <a:r>
              <a:rPr lang="ja-JP" altLang="en-US"/>
              <a:t> </a:t>
            </a:r>
            <a:r>
              <a:rPr lang="ja-JP" altLang="ja-JP">
                <a:solidFill>
                  <a:srgbClr val="FF0000"/>
                </a:solidFill>
              </a:rPr>
              <a:t>Flood insurance is effective for the speedy </a:t>
            </a:r>
            <a:r>
              <a:rPr lang="en-US" altLang="ja-JP">
                <a:solidFill>
                  <a:srgbClr val="FF0000"/>
                </a:solidFill>
              </a:rPr>
              <a:t>recovery</a:t>
            </a:r>
            <a:r>
              <a:rPr lang="ja-JP" altLang="ja-JP"/>
              <a:t> of daily life. However, it does not physically reduce </a:t>
            </a:r>
            <a:r>
              <a:rPr lang="en-US" altLang="ja-JP"/>
              <a:t>flood</a:t>
            </a:r>
            <a:r>
              <a:rPr lang="ja-JP" altLang="ja-JP"/>
              <a:t> risk</a:t>
            </a:r>
            <a:r>
              <a:rPr lang="en-US" altLang="ja-JP"/>
              <a:t>s</a:t>
            </a:r>
            <a:r>
              <a:rPr lang="ja-JP" altLang="ja-JP"/>
              <a:t>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12">
            <a:extLst>
              <a:ext uri="{FF2B5EF4-FFF2-40B4-BE49-F238E27FC236}">
                <a16:creationId xmlns:a16="http://schemas.microsoft.com/office/drawing/2014/main" id="{67D127D0-CC67-40E3-875C-EDF62EAE76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1361"/>
          <a:stretch>
            <a:fillRect/>
          </a:stretch>
        </p:blipFill>
        <p:spPr bwMode="auto">
          <a:xfrm>
            <a:off x="457200" y="1295400"/>
            <a:ext cx="9115425" cy="220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7" name="Text Box 5">
            <a:extLst>
              <a:ext uri="{FF2B5EF4-FFF2-40B4-BE49-F238E27FC236}">
                <a16:creationId xmlns:a16="http://schemas.microsoft.com/office/drawing/2014/main" id="{F94A0E0B-3ACC-4CF6-B503-22FD70BA03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38600" y="1554163"/>
            <a:ext cx="3276600" cy="40481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 defTabSz="914400"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ja-JP" sz="2000">
                <a:latin typeface="Arial" panose="020B0604020202020204" pitchFamily="34" charset="0"/>
              </a:rPr>
              <a:t>High-standard Levee </a:t>
            </a:r>
          </a:p>
        </p:txBody>
      </p:sp>
      <p:sp>
        <p:nvSpPr>
          <p:cNvPr id="16388" name="Text Box 6">
            <a:extLst>
              <a:ext uri="{FF2B5EF4-FFF2-40B4-BE49-F238E27FC236}">
                <a16:creationId xmlns:a16="http://schemas.microsoft.com/office/drawing/2014/main" id="{971EC227-2FDC-40D9-819A-262D94B941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38600" y="2012950"/>
            <a:ext cx="4343400" cy="3714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 defTabSz="914400"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ja-JP" sz="2000">
                <a:latin typeface="Arial" panose="020B0604020202020204" pitchFamily="34" charset="0"/>
              </a:rPr>
              <a:t>Urban Development on the Levee</a:t>
            </a:r>
          </a:p>
        </p:txBody>
      </p:sp>
      <p:sp>
        <p:nvSpPr>
          <p:cNvPr id="19461" name="タイトル 1">
            <a:extLst>
              <a:ext uri="{FF2B5EF4-FFF2-40B4-BE49-F238E27FC236}">
                <a16:creationId xmlns:a16="http://schemas.microsoft.com/office/drawing/2014/main" id="{19DFB3E2-317B-459E-9ECE-636E26AC791C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52400" y="381000"/>
            <a:ext cx="9525000" cy="476250"/>
          </a:xfrm>
        </p:spPr>
        <p:txBody>
          <a:bodyPr lIns="91440" tIns="45720" rIns="91440" bIns="45720" rtlCol="0">
            <a:normAutofit fontScale="90000"/>
          </a:bodyPr>
          <a:lstStyle/>
          <a:p>
            <a:pPr defTabSz="763912" eaLnBrk="1" fontAlgn="auto" hangingPunct="1">
              <a:spcAft>
                <a:spcPts val="0"/>
              </a:spcAft>
              <a:defRPr/>
            </a:pPr>
            <a:r>
              <a:rPr lang="en-US" altLang="ja-JP" dirty="0">
                <a:solidFill>
                  <a:srgbClr val="0000FF"/>
                </a:solidFill>
              </a:rPr>
              <a:t>High-Standard Levee Development</a:t>
            </a:r>
            <a:br>
              <a:rPr lang="en-US" altLang="ja-JP" dirty="0">
                <a:solidFill>
                  <a:srgbClr val="0000FF"/>
                </a:solidFill>
              </a:rPr>
            </a:br>
            <a:r>
              <a:rPr lang="en-US" altLang="ja-JP" dirty="0">
                <a:solidFill>
                  <a:srgbClr val="0000FF"/>
                </a:solidFill>
              </a:rPr>
              <a:t>with the Private Sector</a:t>
            </a:r>
            <a:endParaRPr lang="ja-JP" altLang="en-US" dirty="0">
              <a:solidFill>
                <a:srgbClr val="0000FF"/>
              </a:solidFill>
            </a:endParaRPr>
          </a:p>
        </p:txBody>
      </p:sp>
      <p:sp>
        <p:nvSpPr>
          <p:cNvPr id="16390" name="AutoShape 4">
            <a:extLst>
              <a:ext uri="{FF2B5EF4-FFF2-40B4-BE49-F238E27FC236}">
                <a16:creationId xmlns:a16="http://schemas.microsoft.com/office/drawing/2014/main" id="{3E85763A-4ABB-4817-BFAD-8EC2D41CAA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22813" y="5091113"/>
            <a:ext cx="457200" cy="579437"/>
          </a:xfrm>
          <a:prstGeom prst="rightArrow">
            <a:avLst>
              <a:gd name="adj1" fmla="val 50139"/>
              <a:gd name="adj2" fmla="val 42014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defTabSz="914400" eaLnBrk="1" hangingPunct="1">
              <a:buFont typeface="Arial" panose="020B0604020202020204" pitchFamily="34" charset="0"/>
              <a:buNone/>
            </a:pPr>
            <a:endParaRPr lang="ja-JP" altLang="en-US" sz="2300"/>
          </a:p>
        </p:txBody>
      </p:sp>
      <p:pic>
        <p:nvPicPr>
          <p:cNvPr id="16391" name="Picture 10" descr="新田３">
            <a:extLst>
              <a:ext uri="{FF2B5EF4-FFF2-40B4-BE49-F238E27FC236}">
                <a16:creationId xmlns:a16="http://schemas.microsoft.com/office/drawing/2014/main" id="{DC51AF11-E210-4922-BE8E-B855A328A7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4137025"/>
            <a:ext cx="3046413" cy="2339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2" name="Picture 11" descr="新田４">
            <a:extLst>
              <a:ext uri="{FF2B5EF4-FFF2-40B4-BE49-F238E27FC236}">
                <a16:creationId xmlns:a16="http://schemas.microsoft.com/office/drawing/2014/main" id="{BFF4C174-C938-45B2-A683-BAADEB3129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51" t="13428" r="8717" b="42818"/>
          <a:stretch>
            <a:fillRect/>
          </a:stretch>
        </p:blipFill>
        <p:spPr bwMode="auto">
          <a:xfrm>
            <a:off x="5497513" y="4157663"/>
            <a:ext cx="3035300" cy="2292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93" name="Text Box 2">
            <a:extLst>
              <a:ext uri="{FF2B5EF4-FFF2-40B4-BE49-F238E27FC236}">
                <a16:creationId xmlns:a16="http://schemas.microsoft.com/office/drawing/2014/main" id="{13FF006D-4D92-4C66-B634-B652870435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62200" y="3748088"/>
            <a:ext cx="53149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18" tIns="45710" rIns="91418" bIns="45710">
            <a:spAutoFit/>
          </a:bodyPr>
          <a:lstStyle>
            <a:lvl1pPr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defTabSz="914400" eaLnBrk="1" hangingPunct="1">
              <a:buFont typeface="Arial" panose="020B0604020202020204" pitchFamily="34" charset="0"/>
              <a:buNone/>
            </a:pPr>
            <a:r>
              <a:rPr lang="en-US" altLang="ja-JP" sz="1800">
                <a:latin typeface="Arial" panose="020B0604020202020204" pitchFamily="34" charset="0"/>
              </a:rPr>
              <a:t>Arakawa River and Shinden district in Adachi City</a:t>
            </a:r>
            <a:endParaRPr lang="ja-JP" altLang="en-US" sz="1800">
              <a:latin typeface="Arial" panose="020B0604020202020204" pitchFamily="34" charset="0"/>
            </a:endParaRPr>
          </a:p>
        </p:txBody>
      </p:sp>
      <p:sp>
        <p:nvSpPr>
          <p:cNvPr id="16394" name="Text Box 5">
            <a:extLst>
              <a:ext uri="{FF2B5EF4-FFF2-40B4-BE49-F238E27FC236}">
                <a16:creationId xmlns:a16="http://schemas.microsoft.com/office/drawing/2014/main" id="{7234206C-DB7B-45D4-A7A5-07DB3D08C1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1200" y="6477000"/>
            <a:ext cx="176371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18" tIns="45710" rIns="91418" bIns="45710">
            <a:spAutoFit/>
          </a:bodyPr>
          <a:lstStyle>
            <a:lvl1pPr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defTabSz="914400" eaLnBrk="1" hangingPunct="1">
              <a:buFont typeface="Arial" panose="020B0604020202020204" pitchFamily="34" charset="0"/>
              <a:buNone/>
            </a:pPr>
            <a:r>
              <a:rPr lang="en-US" altLang="ja-JP" sz="2000">
                <a:latin typeface="Arial" panose="020B0604020202020204" pitchFamily="34" charset="0"/>
              </a:rPr>
              <a:t>Before project</a:t>
            </a:r>
            <a:endParaRPr lang="ja-JP" altLang="en-US" sz="2000">
              <a:latin typeface="Arial" panose="020B0604020202020204" pitchFamily="34" charset="0"/>
            </a:endParaRPr>
          </a:p>
        </p:txBody>
      </p:sp>
      <p:sp>
        <p:nvSpPr>
          <p:cNvPr id="16395" name="Text Box 6">
            <a:extLst>
              <a:ext uri="{FF2B5EF4-FFF2-40B4-BE49-F238E27FC236}">
                <a16:creationId xmlns:a16="http://schemas.microsoft.com/office/drawing/2014/main" id="{C8E87BBD-552F-4CE8-BEF2-051BFAB1C4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48400" y="6461125"/>
            <a:ext cx="155098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18" tIns="45710" rIns="91418" bIns="45710">
            <a:spAutoFit/>
          </a:bodyPr>
          <a:lstStyle>
            <a:lvl1pPr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defTabSz="914400" eaLnBrk="1" hangingPunct="1">
              <a:buFont typeface="Arial" panose="020B0604020202020204" pitchFamily="34" charset="0"/>
              <a:buNone/>
            </a:pPr>
            <a:r>
              <a:rPr lang="en-US" altLang="ja-JP" sz="2000">
                <a:latin typeface="Arial" panose="020B0604020202020204" pitchFamily="34" charset="0"/>
              </a:rPr>
              <a:t>After project</a:t>
            </a:r>
            <a:endParaRPr lang="ja-JP" altLang="en-US" sz="2000">
              <a:latin typeface="Arial" panose="020B0604020202020204" pitchFamily="34" charset="0"/>
            </a:endParaRPr>
          </a:p>
        </p:txBody>
      </p:sp>
      <p:sp>
        <p:nvSpPr>
          <p:cNvPr id="16396" name="スライド番号プレースホルダー 3">
            <a:extLst>
              <a:ext uri="{FF2B5EF4-FFF2-40B4-BE49-F238E27FC236}">
                <a16:creationId xmlns:a16="http://schemas.microsoft.com/office/drawing/2014/main" id="{BDEE0376-BFDF-497E-9D13-8BFFB441C3D5}"/>
              </a:ext>
            </a:extLst>
          </p:cNvPr>
          <p:cNvSpPr txBox="1">
            <a:spLocks noGrp="1"/>
          </p:cNvSpPr>
          <p:nvPr/>
        </p:nvSpPr>
        <p:spPr bwMode="auto">
          <a:xfrm>
            <a:off x="7562850" y="6394450"/>
            <a:ext cx="23114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4879" tIns="42440" rIns="84879" bIns="42440" anchor="ctr"/>
          <a:lstStyle>
            <a:lvl1pPr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/>
            <a:fld id="{614B387C-AB8B-4111-BC90-164F7FC3606B}" type="slidenum">
              <a:rPr lang="ja-JP" altLang="en-US" sz="2000">
                <a:solidFill>
                  <a:srgbClr val="898989"/>
                </a:solidFill>
              </a:rPr>
              <a:pPr algn="r" eaLnBrk="1" hangingPunct="1"/>
              <a:t>12</a:t>
            </a:fld>
            <a:endParaRPr lang="ja-JP" altLang="en-US" sz="2000">
              <a:solidFill>
                <a:srgbClr val="898989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スライド番号プレースホルダー 3">
            <a:extLst>
              <a:ext uri="{FF2B5EF4-FFF2-40B4-BE49-F238E27FC236}">
                <a16:creationId xmlns:a16="http://schemas.microsoft.com/office/drawing/2014/main" id="{4E1A3C68-769C-45A9-89A5-C1EA8D5B06C5}"/>
              </a:ext>
            </a:extLst>
          </p:cNvPr>
          <p:cNvSpPr txBox="1">
            <a:spLocks noGrp="1"/>
          </p:cNvSpPr>
          <p:nvPr/>
        </p:nvSpPr>
        <p:spPr bwMode="auto">
          <a:xfrm>
            <a:off x="7562850" y="6394450"/>
            <a:ext cx="23114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4879" tIns="42440" rIns="84879" bIns="42440" anchor="ctr"/>
          <a:lstStyle>
            <a:lvl1pPr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/>
            <a:fld id="{D7B7721B-AAE5-40F8-9FEC-A542C2B4FB51}" type="slidenum">
              <a:rPr lang="ja-JP" altLang="en-US" sz="2000">
                <a:solidFill>
                  <a:srgbClr val="898989"/>
                </a:solidFill>
              </a:rPr>
              <a:pPr algn="r" eaLnBrk="1" hangingPunct="1"/>
              <a:t>13</a:t>
            </a:fld>
            <a:endParaRPr lang="ja-JP" altLang="en-US" sz="2000">
              <a:solidFill>
                <a:srgbClr val="898989"/>
              </a:solidFill>
            </a:endParaRPr>
          </a:p>
        </p:txBody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id="{DF077D4B-9BFB-43FB-87BF-7BE2BC407621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95300" y="274638"/>
            <a:ext cx="9410700" cy="1143000"/>
          </a:xfrm>
        </p:spPr>
        <p:txBody>
          <a:bodyPr rtlCol="0">
            <a:normAutofit fontScale="90000"/>
          </a:bodyPr>
          <a:lstStyle/>
          <a:p>
            <a:pPr marL="363538" indent="-363538" algn="l" defTabSz="763912" eaLnBrk="1" fontAlgn="auto" hangingPunct="1">
              <a:spcAft>
                <a:spcPts val="0"/>
              </a:spcAft>
              <a:defRPr/>
            </a:pPr>
            <a:r>
              <a:rPr lang="en-US" altLang="ja-JP" dirty="0">
                <a:solidFill>
                  <a:srgbClr val="0000FF"/>
                </a:solidFill>
              </a:rPr>
              <a:t>V. International community should expand financing for disaster risk reduction.</a:t>
            </a:r>
            <a:endParaRPr lang="ja-JP" altLang="en-US" dirty="0">
              <a:solidFill>
                <a:srgbClr val="0000FF"/>
              </a:solidFill>
            </a:endParaRPr>
          </a:p>
        </p:txBody>
      </p:sp>
      <p:sp>
        <p:nvSpPr>
          <p:cNvPr id="17412" name="Rectangle 4">
            <a:extLst>
              <a:ext uri="{FF2B5EF4-FFF2-40B4-BE49-F238E27FC236}">
                <a16:creationId xmlns:a16="http://schemas.microsoft.com/office/drawing/2014/main" id="{0D8F5DFE-513C-4C89-B171-13BCF96A38F6}"/>
              </a:ext>
            </a:extLst>
          </p:cNvPr>
          <p:cNvSpPr>
            <a:spLocks noChangeArrowheads="1"/>
          </p:cNvSpPr>
          <p:nvPr>
            <p:ph type="body" idx="4294967295"/>
          </p:nvPr>
        </p:nvSpPr>
        <p:spPr/>
        <p:txBody>
          <a:bodyPr/>
          <a:lstStyle/>
          <a:p>
            <a:pPr marL="514350" indent="-514350" eaLnBrk="1" hangingPunct="1">
              <a:buFont typeface="Arial" panose="020B0604020202020204" pitchFamily="34" charset="0"/>
              <a:buAutoNum type="arabicPeriod"/>
            </a:pPr>
            <a:endParaRPr lang="ja-JP" altLang="ja-JP"/>
          </a:p>
          <a:p>
            <a:pPr marL="514350" indent="-514350" eaLnBrk="1" hangingPunct="1">
              <a:buFont typeface="Arial" panose="020B0604020202020204" pitchFamily="34" charset="0"/>
              <a:buAutoNum type="arabicPeriod" startAt="17"/>
            </a:pPr>
            <a:r>
              <a:rPr lang="en-US" altLang="ja-JP"/>
              <a:t> </a:t>
            </a:r>
            <a:r>
              <a:rPr lang="en-US" altLang="ja-JP">
                <a:solidFill>
                  <a:srgbClr val="FF0000"/>
                </a:solidFill>
              </a:rPr>
              <a:t>International cooperation in disaster prevention</a:t>
            </a:r>
            <a:r>
              <a:rPr lang="en-US" altLang="ja-JP"/>
              <a:t> should be strengthened under the international frameworks. </a:t>
            </a:r>
            <a:r>
              <a:rPr lang="ja-JP" altLang="ja-JP"/>
              <a:t>Even a single disaster in one country creates ripple effects </a:t>
            </a:r>
            <a:r>
              <a:rPr lang="ja-JP" altLang="en-US"/>
              <a:t>t</a:t>
            </a:r>
            <a:r>
              <a:rPr lang="en-US" altLang="ja-JP"/>
              <a:t>o</a:t>
            </a:r>
            <a:r>
              <a:rPr lang="ja-JP" altLang="ja-JP"/>
              <a:t> the world through supply chains, migration, etc. </a:t>
            </a:r>
            <a:endParaRPr lang="en-US" altLang="ja-JP"/>
          </a:p>
          <a:p>
            <a:pPr marL="514350" indent="-514350" eaLnBrk="1" hangingPunct="1">
              <a:buFont typeface="Arial" panose="020B0604020202020204" pitchFamily="34" charset="0"/>
              <a:buAutoNum type="arabicPeriod" startAt="17"/>
            </a:pPr>
            <a:endParaRPr lang="ja-JP" altLang="ja-JP"/>
          </a:p>
          <a:p>
            <a:pPr marL="514350" indent="-514350" eaLnBrk="1" hangingPunct="1">
              <a:buFont typeface="Arial" panose="020B0604020202020204" pitchFamily="34" charset="0"/>
              <a:buAutoNum type="arabicPeriod" startAt="17"/>
            </a:pPr>
            <a:r>
              <a:rPr lang="ja-JP" altLang="en-US"/>
              <a:t> </a:t>
            </a:r>
            <a:r>
              <a:rPr lang="en-US" altLang="ja-JP">
                <a:solidFill>
                  <a:srgbClr val="FF0000"/>
                </a:solidFill>
              </a:rPr>
              <a:t>Surplus fund in</a:t>
            </a:r>
            <a:r>
              <a:rPr lang="ja-JP" altLang="ja-JP">
                <a:solidFill>
                  <a:srgbClr val="FF0000"/>
                </a:solidFill>
              </a:rPr>
              <a:t> emergency assistance should be utilized</a:t>
            </a:r>
            <a:r>
              <a:rPr lang="ja-JP" altLang="ja-JP"/>
              <a:t> for </a:t>
            </a:r>
            <a:r>
              <a:rPr lang="en-US" altLang="ja-JP"/>
              <a:t>further </a:t>
            </a:r>
            <a:r>
              <a:rPr lang="ja-JP" altLang="ja-JP"/>
              <a:t>disaster </a:t>
            </a:r>
            <a:r>
              <a:rPr lang="en-US" altLang="ja-JP"/>
              <a:t>risk reduction</a:t>
            </a:r>
            <a:r>
              <a:rPr lang="ja-JP" altLang="ja-JP"/>
              <a:t>.</a:t>
            </a:r>
          </a:p>
        </p:txBody>
      </p:sp>
      <p:pic>
        <p:nvPicPr>
          <p:cNvPr id="17413" name="Picture 5">
            <a:extLst>
              <a:ext uri="{FF2B5EF4-FFF2-40B4-BE49-F238E27FC236}">
                <a16:creationId xmlns:a16="http://schemas.microsoft.com/office/drawing/2014/main" id="{34F492EF-78A6-4F89-A3E9-73A27E9884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7000" y="3581400"/>
            <a:ext cx="2879725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スライド番号プレースホルダー 3">
            <a:extLst>
              <a:ext uri="{FF2B5EF4-FFF2-40B4-BE49-F238E27FC236}">
                <a16:creationId xmlns:a16="http://schemas.microsoft.com/office/drawing/2014/main" id="{7EBDBAE8-6538-4B0E-A51F-44922FBB2AC6}"/>
              </a:ext>
            </a:extLst>
          </p:cNvPr>
          <p:cNvSpPr txBox="1">
            <a:spLocks noGrp="1"/>
          </p:cNvSpPr>
          <p:nvPr/>
        </p:nvSpPr>
        <p:spPr bwMode="auto">
          <a:xfrm>
            <a:off x="7562850" y="6394450"/>
            <a:ext cx="23114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4879" tIns="42440" rIns="84879" bIns="42440" anchor="ctr"/>
          <a:lstStyle>
            <a:lvl1pPr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/>
            <a:fld id="{9125EF39-823E-42F3-9DF2-04EDA925A3A3}" type="slidenum">
              <a:rPr lang="ja-JP" altLang="en-US" sz="2000">
                <a:solidFill>
                  <a:srgbClr val="898989"/>
                </a:solidFill>
              </a:rPr>
              <a:pPr algn="r" eaLnBrk="1" hangingPunct="1"/>
              <a:t>14</a:t>
            </a:fld>
            <a:endParaRPr lang="ja-JP" altLang="en-US" sz="2000">
              <a:solidFill>
                <a:srgbClr val="898989"/>
              </a:solidFill>
            </a:endParaRPr>
          </a:p>
        </p:txBody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id="{86C4BAE3-57BF-467A-B50A-838554B88702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95300" y="274638"/>
            <a:ext cx="9410700" cy="1143000"/>
          </a:xfrm>
        </p:spPr>
        <p:txBody>
          <a:bodyPr rtlCol="0">
            <a:normAutofit fontScale="90000"/>
          </a:bodyPr>
          <a:lstStyle/>
          <a:p>
            <a:pPr marL="449263" indent="-449263" algn="l" defTabSz="763912" eaLnBrk="1" fontAlgn="auto" hangingPunct="1">
              <a:spcAft>
                <a:spcPts val="0"/>
              </a:spcAft>
              <a:defRPr/>
            </a:pPr>
            <a:r>
              <a:rPr lang="en-US" altLang="ja-JP" dirty="0">
                <a:solidFill>
                  <a:srgbClr val="0000FF"/>
                </a:solidFill>
              </a:rPr>
              <a:t>VI. Science and technology should support decision making on better investment.</a:t>
            </a:r>
            <a:endParaRPr lang="ja-JP" altLang="en-US" dirty="0">
              <a:solidFill>
                <a:srgbClr val="0000FF"/>
              </a:solidFill>
            </a:endParaRPr>
          </a:p>
        </p:txBody>
      </p:sp>
      <p:sp>
        <p:nvSpPr>
          <p:cNvPr id="18436" name="Rectangle 4">
            <a:extLst>
              <a:ext uri="{FF2B5EF4-FFF2-40B4-BE49-F238E27FC236}">
                <a16:creationId xmlns:a16="http://schemas.microsoft.com/office/drawing/2014/main" id="{C97AC017-A3ED-4D44-8409-94A14095D8D8}"/>
              </a:ext>
            </a:extLst>
          </p:cNvPr>
          <p:cNvSpPr>
            <a:spLocks noChangeArrowheads="1"/>
          </p:cNvSpPr>
          <p:nvPr>
            <p:ph type="body" idx="4294967295"/>
          </p:nvPr>
        </p:nvSpPr>
        <p:spPr/>
        <p:txBody>
          <a:bodyPr/>
          <a:lstStyle/>
          <a:p>
            <a:pPr marL="514350" indent="-514350" eaLnBrk="1" hangingPunct="1">
              <a:buFont typeface="Arial" panose="020B0604020202020204" pitchFamily="34" charset="0"/>
              <a:buAutoNum type="arabicPeriod"/>
            </a:pPr>
            <a:endParaRPr lang="ja-JP" altLang="ja-JP"/>
          </a:p>
          <a:p>
            <a:pPr marL="514350" indent="-514350" eaLnBrk="1" hangingPunct="1">
              <a:buFont typeface="Arial" panose="020B0604020202020204" pitchFamily="34" charset="0"/>
              <a:buAutoNum type="arabicPeriod" startAt="19"/>
            </a:pPr>
            <a:r>
              <a:rPr lang="ja-JP" altLang="en-US"/>
              <a:t> </a:t>
            </a:r>
            <a:r>
              <a:rPr lang="ja-JP" altLang="ja-JP">
                <a:solidFill>
                  <a:srgbClr val="FF0000"/>
                </a:solidFill>
              </a:rPr>
              <a:t>Data and knowledge</a:t>
            </a:r>
            <a:r>
              <a:rPr lang="ja-JP" altLang="ja-JP"/>
              <a:t> on disaster losses and impacts should be improved to evaluate the effectiveness of investment.</a:t>
            </a:r>
            <a:endParaRPr lang="ja-JP" altLang="en-US"/>
          </a:p>
          <a:p>
            <a:pPr marL="514350" indent="-514350" eaLnBrk="1" hangingPunct="1">
              <a:buFont typeface="Arial" panose="020B0604020202020204" pitchFamily="34" charset="0"/>
              <a:buAutoNum type="arabicPeriod" startAt="19"/>
            </a:pPr>
            <a:endParaRPr lang="ja-JP" altLang="ja-JP"/>
          </a:p>
          <a:p>
            <a:pPr marL="514350" indent="-514350" eaLnBrk="1" hangingPunct="1">
              <a:buFont typeface="Arial" panose="020B0604020202020204" pitchFamily="34" charset="0"/>
              <a:buAutoNum type="arabicPeriod" startAt="19"/>
            </a:pPr>
            <a:r>
              <a:rPr lang="ja-JP" altLang="en-US"/>
              <a:t> </a:t>
            </a:r>
            <a:r>
              <a:rPr lang="ja-JP" altLang="ja-JP">
                <a:solidFill>
                  <a:srgbClr val="FF0000"/>
                </a:solidFill>
              </a:rPr>
              <a:t>Cooperation and alliances among science communities</a:t>
            </a:r>
            <a:r>
              <a:rPr lang="ja-JP" altLang="ja-JP"/>
              <a:t> should be </a:t>
            </a:r>
            <a:r>
              <a:rPr lang="en-US" altLang="ja-JP"/>
              <a:t>enhanced</a:t>
            </a:r>
            <a:r>
              <a:rPr lang="ja-JP" altLang="ja-JP"/>
              <a:t>.</a:t>
            </a:r>
          </a:p>
        </p:txBody>
      </p:sp>
      <p:pic>
        <p:nvPicPr>
          <p:cNvPr id="18437" name="Picture 5">
            <a:extLst>
              <a:ext uri="{FF2B5EF4-FFF2-40B4-BE49-F238E27FC236}">
                <a16:creationId xmlns:a16="http://schemas.microsoft.com/office/drawing/2014/main" id="{16EF6955-C87C-48DD-85C2-746536140B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7000" y="4876800"/>
            <a:ext cx="2332038" cy="1520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8" name="Picture 6">
            <a:extLst>
              <a:ext uri="{FF2B5EF4-FFF2-40B4-BE49-F238E27FC236}">
                <a16:creationId xmlns:a16="http://schemas.microsoft.com/office/drawing/2014/main" id="{E4007902-0B66-4027-B3EF-DA0BDFDE23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10800" y="2895600"/>
            <a:ext cx="2484438" cy="163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タイトル 1">
            <a:extLst>
              <a:ext uri="{FF2B5EF4-FFF2-40B4-BE49-F238E27FC236}">
                <a16:creationId xmlns:a16="http://schemas.microsoft.com/office/drawing/2014/main" id="{5AD3B025-3CCB-44EE-AA04-2197653E863E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120650"/>
            <a:ext cx="9906000" cy="132715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ja-JP">
                <a:solidFill>
                  <a:srgbClr val="0000FF"/>
                </a:solidFill>
              </a:rPr>
              <a:t>Roadmap for</a:t>
            </a:r>
            <a:r>
              <a:rPr lang="ja-JP" altLang="en-US">
                <a:solidFill>
                  <a:srgbClr val="0000FF"/>
                </a:solidFill>
              </a:rPr>
              <a:t> </a:t>
            </a:r>
            <a:r>
              <a:rPr lang="en-US" altLang="ja-JP">
                <a:solidFill>
                  <a:srgbClr val="0000FF"/>
                </a:solidFill>
              </a:rPr>
              <a:t>Developing the Principles</a:t>
            </a:r>
          </a:p>
        </p:txBody>
      </p:sp>
      <p:sp>
        <p:nvSpPr>
          <p:cNvPr id="19459" name="スライド番号プレースホルダー 3">
            <a:extLst>
              <a:ext uri="{FF2B5EF4-FFF2-40B4-BE49-F238E27FC236}">
                <a16:creationId xmlns:a16="http://schemas.microsoft.com/office/drawing/2014/main" id="{B81E840A-BA39-4493-A440-03CF73857CC7}"/>
              </a:ext>
            </a:extLst>
          </p:cNvPr>
          <p:cNvSpPr txBox="1">
            <a:spLocks noGrp="1"/>
          </p:cNvSpPr>
          <p:nvPr/>
        </p:nvSpPr>
        <p:spPr bwMode="auto">
          <a:xfrm>
            <a:off x="7562850" y="6394450"/>
            <a:ext cx="23114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4879" tIns="42440" rIns="84879" bIns="42440" anchor="ctr"/>
          <a:lstStyle>
            <a:lvl1pPr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/>
            <a:fld id="{769B47F8-F3E5-4FF8-A39B-078C3C034B55}" type="slidenum">
              <a:rPr lang="ja-JP" altLang="en-US" sz="2000">
                <a:solidFill>
                  <a:srgbClr val="898989"/>
                </a:solidFill>
              </a:rPr>
              <a:pPr algn="r" eaLnBrk="1" hangingPunct="1"/>
              <a:t>15</a:t>
            </a:fld>
            <a:endParaRPr lang="ja-JP" altLang="en-US" sz="2000">
              <a:solidFill>
                <a:srgbClr val="898989"/>
              </a:solidFill>
            </a:endParaRPr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84292980-F1EA-40B1-A501-94F6D4915C9E}"/>
              </a:ext>
            </a:extLst>
          </p:cNvPr>
          <p:cNvSpPr/>
          <p:nvPr/>
        </p:nvSpPr>
        <p:spPr>
          <a:xfrm>
            <a:off x="2671763" y="2819400"/>
            <a:ext cx="1728787" cy="95408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txBody>
          <a:bodyPr>
            <a:spAutoFit/>
          </a:bodyPr>
          <a:lstStyle/>
          <a:p>
            <a:pPr algn="ctr" defTabSz="106701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2800" dirty="0">
                <a:latin typeface="+mn-lt"/>
                <a:ea typeface="+mn-ea"/>
              </a:rPr>
              <a:t>WWF8</a:t>
            </a:r>
            <a:endParaRPr lang="ja-JP" altLang="en-US" sz="2800" dirty="0">
              <a:latin typeface="+mn-lt"/>
              <a:ea typeface="+mn-ea"/>
            </a:endParaRPr>
          </a:p>
          <a:p>
            <a:pPr algn="ctr" defTabSz="106701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2800" dirty="0">
                <a:latin typeface="+mn-lt"/>
                <a:ea typeface="+mn-ea"/>
              </a:rPr>
              <a:t>Mar. 2018</a:t>
            </a:r>
          </a:p>
        </p:txBody>
      </p:sp>
      <p:graphicFrame>
        <p:nvGraphicFramePr>
          <p:cNvPr id="3" name="図表 2">
            <a:extLst>
              <a:ext uri="{FF2B5EF4-FFF2-40B4-BE49-F238E27FC236}">
                <a16:creationId xmlns:a16="http://schemas.microsoft.com/office/drawing/2014/main" id="{B616E8B4-D356-4F58-A93B-35578B9EC215}"/>
              </a:ext>
            </a:extLst>
          </p:cNvPr>
          <p:cNvGraphicFramePr/>
          <p:nvPr/>
        </p:nvGraphicFramePr>
        <p:xfrm>
          <a:off x="260680" y="1408584"/>
          <a:ext cx="9516856" cy="6423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E6D6515-FA5E-4782-82AD-1A4B95A90C4C}"/>
              </a:ext>
            </a:extLst>
          </p:cNvPr>
          <p:cNvSpPr/>
          <p:nvPr/>
        </p:nvSpPr>
        <p:spPr>
          <a:xfrm>
            <a:off x="1363663" y="5835650"/>
            <a:ext cx="1728787" cy="94615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>
            <a:spAutoFit/>
          </a:bodyPr>
          <a:lstStyle/>
          <a:p>
            <a:pPr algn="ctr" defTabSz="106701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2800" dirty="0">
                <a:latin typeface="+mn-lt"/>
                <a:ea typeface="+mn-ea"/>
              </a:rPr>
              <a:t>APWS3</a:t>
            </a:r>
            <a:endParaRPr lang="ja-JP" altLang="en-US" sz="2800" dirty="0">
              <a:latin typeface="+mn-lt"/>
              <a:ea typeface="+mn-ea"/>
            </a:endParaRPr>
          </a:p>
          <a:p>
            <a:pPr algn="ctr" defTabSz="106701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2800" dirty="0">
                <a:latin typeface="+mn-lt"/>
                <a:ea typeface="+mn-ea"/>
              </a:rPr>
              <a:t>Dec. 2017</a:t>
            </a: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F35B85B4-2ABD-4E7A-B127-E279A76DB0A9}"/>
              </a:ext>
            </a:extLst>
          </p:cNvPr>
          <p:cNvSpPr/>
          <p:nvPr/>
        </p:nvSpPr>
        <p:spPr>
          <a:xfrm>
            <a:off x="4492625" y="2819400"/>
            <a:ext cx="4579938" cy="925513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pPr algn="ctr" defTabSz="106701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2800" dirty="0">
                <a:latin typeface="+mn-lt"/>
                <a:ea typeface="+mn-ea"/>
              </a:rPr>
              <a:t>Water Decade</a:t>
            </a:r>
          </a:p>
          <a:p>
            <a:pPr algn="ctr" defTabSz="106701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2400" dirty="0">
                <a:latin typeface="+mn-lt"/>
                <a:ea typeface="+mn-ea"/>
              </a:rPr>
              <a:t>(2018–2028)</a:t>
            </a:r>
          </a:p>
        </p:txBody>
      </p:sp>
      <p:sp>
        <p:nvSpPr>
          <p:cNvPr id="19464" name="正方形/長方形 9">
            <a:extLst>
              <a:ext uri="{FF2B5EF4-FFF2-40B4-BE49-F238E27FC236}">
                <a16:creationId xmlns:a16="http://schemas.microsoft.com/office/drawing/2014/main" id="{481EEE6C-827C-4A35-9CD0-3BF1866143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43800" y="2144713"/>
            <a:ext cx="2089150" cy="407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1"/>
          <a:lstStyle>
            <a:lvl1pPr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n-US" altLang="ja-JP" sz="2800" b="1"/>
              <a:t>Monitoring</a:t>
            </a:r>
          </a:p>
        </p:txBody>
      </p:sp>
      <p:sp>
        <p:nvSpPr>
          <p:cNvPr id="19465" name="正方形/長方形 10">
            <a:extLst>
              <a:ext uri="{FF2B5EF4-FFF2-40B4-BE49-F238E27FC236}">
                <a16:creationId xmlns:a16="http://schemas.microsoft.com/office/drawing/2014/main" id="{2E50DE7C-758C-41A2-8F31-3FF7F209DF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3050" y="2871788"/>
            <a:ext cx="1828800" cy="884237"/>
          </a:xfrm>
          <a:prstGeom prst="rect">
            <a:avLst/>
          </a:prstGeom>
          <a:solidFill>
            <a:srgbClr val="FFE07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000" rIns="18000">
            <a:spAutoFit/>
          </a:bodyPr>
          <a:lstStyle>
            <a:lvl1pPr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n-US" altLang="ja-JP" sz="2400"/>
              <a:t>3</a:t>
            </a:r>
            <a:r>
              <a:rPr lang="en-US" altLang="ja-JP" sz="2400" baseline="30000"/>
              <a:t>rd</a:t>
            </a:r>
            <a:r>
              <a:rPr lang="en-US" altLang="ja-JP" sz="2400"/>
              <a:t> UN Session</a:t>
            </a:r>
          </a:p>
          <a:p>
            <a:pPr algn="ctr" eaLnBrk="1" hangingPunct="1"/>
            <a:r>
              <a:rPr lang="en-US" altLang="ja-JP" sz="2800"/>
              <a:t>Jul. 2017</a:t>
            </a:r>
          </a:p>
        </p:txBody>
      </p:sp>
      <p:sp>
        <p:nvSpPr>
          <p:cNvPr id="19466" name="テキスト ボックス 11">
            <a:extLst>
              <a:ext uri="{FF2B5EF4-FFF2-40B4-BE49-F238E27FC236}">
                <a16:creationId xmlns:a16="http://schemas.microsoft.com/office/drawing/2014/main" id="{4D784A38-BC66-4E56-8846-EA709E7F1E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76200" y="2065338"/>
            <a:ext cx="3584575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n-US" altLang="ja-JP" sz="2800" b="1"/>
              <a:t>Drafting &amp; Discussion</a:t>
            </a:r>
            <a:endParaRPr lang="ja-JP" altLang="en-US" sz="2800" b="1"/>
          </a:p>
        </p:txBody>
      </p:sp>
      <p:sp>
        <p:nvSpPr>
          <p:cNvPr id="19467" name="テキスト ボックス 12">
            <a:extLst>
              <a:ext uri="{FF2B5EF4-FFF2-40B4-BE49-F238E27FC236}">
                <a16:creationId xmlns:a16="http://schemas.microsoft.com/office/drawing/2014/main" id="{D065B4DE-AAD7-4663-8A90-E42230204A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8138" y="2065338"/>
            <a:ext cx="37338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n-US" altLang="ja-JP" sz="2800" b="1">
                <a:solidFill>
                  <a:srgbClr val="FF0000"/>
                </a:solidFill>
              </a:rPr>
              <a:t>Consultation &amp; Launch</a:t>
            </a:r>
            <a:endParaRPr lang="ja-JP" altLang="en-US" sz="2800" b="1">
              <a:solidFill>
                <a:srgbClr val="FF0000"/>
              </a:solidFill>
            </a:endParaRPr>
          </a:p>
        </p:txBody>
      </p:sp>
      <p:sp>
        <p:nvSpPr>
          <p:cNvPr id="2" name="正方形/長方形 10">
            <a:extLst>
              <a:ext uri="{FF2B5EF4-FFF2-40B4-BE49-F238E27FC236}">
                <a16:creationId xmlns:a16="http://schemas.microsoft.com/office/drawing/2014/main" id="{DF71C369-6DA7-408C-BBCE-5B7767ECB16D}"/>
              </a:ext>
            </a:extLst>
          </p:cNvPr>
          <p:cNvSpPr/>
          <p:nvPr/>
        </p:nvSpPr>
        <p:spPr>
          <a:xfrm>
            <a:off x="931863" y="4800600"/>
            <a:ext cx="1727200" cy="94615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>
            <a:spAutoFit/>
          </a:bodyPr>
          <a:lstStyle/>
          <a:p>
            <a:pPr algn="ctr" defTabSz="106701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2800" dirty="0">
                <a:latin typeface="+mn-lt"/>
                <a:ea typeface="+mn-ea"/>
              </a:rPr>
              <a:t>HELP10</a:t>
            </a:r>
          </a:p>
          <a:p>
            <a:pPr algn="ctr" defTabSz="106701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2800" dirty="0">
                <a:latin typeface="+mn-lt"/>
                <a:ea typeface="+mn-ea"/>
              </a:rPr>
              <a:t>Sep. 2017</a:t>
            </a:r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8C1254AA-A4F9-4A32-85A5-C91C5A4A0FBE}"/>
              </a:ext>
            </a:extLst>
          </p:cNvPr>
          <p:cNvSpPr/>
          <p:nvPr/>
        </p:nvSpPr>
        <p:spPr>
          <a:xfrm>
            <a:off x="5213350" y="4797425"/>
            <a:ext cx="1655763" cy="94615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28575">
            <a:noFill/>
          </a:ln>
        </p:spPr>
        <p:txBody>
          <a:bodyPr>
            <a:spAutoFit/>
          </a:bodyPr>
          <a:lstStyle/>
          <a:p>
            <a:pPr algn="ctr" defTabSz="106701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2800">
                <a:latin typeface="+mn-lt"/>
                <a:ea typeface="+mn-ea"/>
              </a:rPr>
              <a:t>WWW</a:t>
            </a:r>
            <a:endParaRPr lang="ja-JP" altLang="en-US" sz="2800">
              <a:latin typeface="+mn-lt"/>
              <a:ea typeface="+mn-ea"/>
            </a:endParaRPr>
          </a:p>
          <a:p>
            <a:pPr algn="ctr" defTabSz="106701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2800">
                <a:latin typeface="+mn-lt"/>
                <a:ea typeface="+mn-ea"/>
              </a:rPr>
              <a:t>Aug. 2018</a:t>
            </a:r>
          </a:p>
        </p:txBody>
      </p:sp>
      <p:sp>
        <p:nvSpPr>
          <p:cNvPr id="5" name="正方形/長方形 7">
            <a:extLst>
              <a:ext uri="{FF2B5EF4-FFF2-40B4-BE49-F238E27FC236}">
                <a16:creationId xmlns:a16="http://schemas.microsoft.com/office/drawing/2014/main" id="{7FB2AC55-57D2-460B-BA3E-384209459FA6}"/>
              </a:ext>
            </a:extLst>
          </p:cNvPr>
          <p:cNvSpPr/>
          <p:nvPr/>
        </p:nvSpPr>
        <p:spPr>
          <a:xfrm>
            <a:off x="622300" y="3810000"/>
            <a:ext cx="1655763" cy="94615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>
            <a:spAutoFit/>
          </a:bodyPr>
          <a:lstStyle/>
          <a:p>
            <a:pPr algn="ctr" defTabSz="106701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2800">
                <a:latin typeface="+mn-lt"/>
                <a:ea typeface="+mn-ea"/>
              </a:rPr>
              <a:t>WWW</a:t>
            </a:r>
          </a:p>
          <a:p>
            <a:pPr algn="ctr" defTabSz="106701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2800">
                <a:latin typeface="+mn-lt"/>
                <a:ea typeface="+mn-ea"/>
              </a:rPr>
              <a:t>Aug. 2017</a:t>
            </a:r>
          </a:p>
        </p:txBody>
      </p:sp>
      <p:sp>
        <p:nvSpPr>
          <p:cNvPr id="10" name="正方形/長方形 10">
            <a:extLst>
              <a:ext uri="{FF2B5EF4-FFF2-40B4-BE49-F238E27FC236}">
                <a16:creationId xmlns:a16="http://schemas.microsoft.com/office/drawing/2014/main" id="{08F96ECD-1928-4959-A66C-C49C0AD07B34}"/>
              </a:ext>
            </a:extLst>
          </p:cNvPr>
          <p:cNvSpPr/>
          <p:nvPr/>
        </p:nvSpPr>
        <p:spPr>
          <a:xfrm>
            <a:off x="2976563" y="3810000"/>
            <a:ext cx="1727200" cy="94615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38100">
            <a:noFill/>
          </a:ln>
        </p:spPr>
        <p:txBody>
          <a:bodyPr>
            <a:spAutoFit/>
          </a:bodyPr>
          <a:lstStyle/>
          <a:p>
            <a:pPr algn="ctr" defTabSz="106701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2800" dirty="0">
                <a:latin typeface="+mn-lt"/>
                <a:ea typeface="+mn-ea"/>
              </a:rPr>
              <a:t>HELP11</a:t>
            </a:r>
          </a:p>
          <a:p>
            <a:pPr algn="ctr" defTabSz="106701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2800" dirty="0">
                <a:latin typeface="+mn-lt"/>
                <a:ea typeface="+mn-ea"/>
              </a:rPr>
              <a:t>May 2018</a:t>
            </a:r>
          </a:p>
        </p:txBody>
      </p:sp>
      <p:sp>
        <p:nvSpPr>
          <p:cNvPr id="19472" name="正方形/長方形 10">
            <a:extLst>
              <a:ext uri="{FF2B5EF4-FFF2-40B4-BE49-F238E27FC236}">
                <a16:creationId xmlns:a16="http://schemas.microsoft.com/office/drawing/2014/main" id="{1690CE4D-6798-4357-803D-29C41312C5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05163" y="4830763"/>
            <a:ext cx="1905000" cy="884237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000" rIns="18000">
            <a:spAutoFit/>
          </a:bodyPr>
          <a:lstStyle>
            <a:lvl1pPr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n-US" altLang="ja-JP" sz="2400"/>
              <a:t>Dushanbe HLC</a:t>
            </a:r>
          </a:p>
          <a:p>
            <a:pPr algn="ctr" eaLnBrk="1" hangingPunct="1"/>
            <a:r>
              <a:rPr lang="en-US" altLang="ja-JP" sz="2800"/>
              <a:t>Jun. 2018</a:t>
            </a:r>
          </a:p>
        </p:txBody>
      </p:sp>
      <p:sp>
        <p:nvSpPr>
          <p:cNvPr id="19473" name="正方形/長方形 10">
            <a:extLst>
              <a:ext uri="{FF2B5EF4-FFF2-40B4-BE49-F238E27FC236}">
                <a16:creationId xmlns:a16="http://schemas.microsoft.com/office/drawing/2014/main" id="{A8545AF1-970B-4202-B851-C4F88163DA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43463" y="3817938"/>
            <a:ext cx="1828800" cy="955675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n-US" altLang="ja-JP" sz="2800"/>
              <a:t>HLPF</a:t>
            </a:r>
          </a:p>
          <a:p>
            <a:pPr algn="ctr" eaLnBrk="1" hangingPunct="1"/>
            <a:r>
              <a:rPr lang="en-US" altLang="ja-JP" sz="2800"/>
              <a:t>Jul. 2018</a:t>
            </a:r>
          </a:p>
        </p:txBody>
      </p:sp>
      <p:sp>
        <p:nvSpPr>
          <p:cNvPr id="19474" name="正方形/長方形 10">
            <a:extLst>
              <a:ext uri="{FF2B5EF4-FFF2-40B4-BE49-F238E27FC236}">
                <a16:creationId xmlns:a16="http://schemas.microsoft.com/office/drawing/2014/main" id="{7125D038-057C-4483-8D6A-866A3550F4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02463" y="4857750"/>
            <a:ext cx="1828800" cy="884238"/>
          </a:xfrm>
          <a:prstGeom prst="rect">
            <a:avLst/>
          </a:prstGeom>
          <a:solidFill>
            <a:srgbClr val="FFE07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000" rIns="18000">
            <a:spAutoFit/>
          </a:bodyPr>
          <a:lstStyle>
            <a:lvl1pPr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n-US" altLang="ja-JP" sz="2400"/>
              <a:t>4</a:t>
            </a:r>
            <a:r>
              <a:rPr lang="en-US" altLang="ja-JP" sz="2400" baseline="30000"/>
              <a:t>th</a:t>
            </a:r>
            <a:r>
              <a:rPr lang="en-US" altLang="ja-JP" sz="2400"/>
              <a:t> UN Session</a:t>
            </a:r>
          </a:p>
          <a:p>
            <a:pPr algn="ctr" eaLnBrk="1" hangingPunct="1"/>
            <a:r>
              <a:rPr lang="en-US" altLang="ja-JP" sz="2800"/>
              <a:t>Jun. 2019</a:t>
            </a:r>
          </a:p>
        </p:txBody>
      </p:sp>
      <p:sp>
        <p:nvSpPr>
          <p:cNvPr id="19475" name="正方形/長方形 10">
            <a:extLst>
              <a:ext uri="{FF2B5EF4-FFF2-40B4-BE49-F238E27FC236}">
                <a16:creationId xmlns:a16="http://schemas.microsoft.com/office/drawing/2014/main" id="{62E38037-3D84-47DE-9D50-286A355BF4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48063" y="5789613"/>
            <a:ext cx="1828800" cy="954087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n-US" altLang="ja-JP" sz="2800"/>
              <a:t>AMCDRR</a:t>
            </a:r>
          </a:p>
          <a:p>
            <a:pPr algn="ctr" eaLnBrk="1" hangingPunct="1"/>
            <a:r>
              <a:rPr lang="en-US" altLang="ja-JP" sz="2800"/>
              <a:t>Jul. 2018</a:t>
            </a:r>
          </a:p>
        </p:txBody>
      </p:sp>
      <p:sp>
        <p:nvSpPr>
          <p:cNvPr id="21" name="正方形/長方形 10">
            <a:extLst>
              <a:ext uri="{FF2B5EF4-FFF2-40B4-BE49-F238E27FC236}">
                <a16:creationId xmlns:a16="http://schemas.microsoft.com/office/drawing/2014/main" id="{8BC6659E-309E-49C1-9799-D8F8F42F8F97}"/>
              </a:ext>
            </a:extLst>
          </p:cNvPr>
          <p:cNvSpPr/>
          <p:nvPr/>
        </p:nvSpPr>
        <p:spPr>
          <a:xfrm>
            <a:off x="6781800" y="3806825"/>
            <a:ext cx="1727200" cy="95408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>
            <a:spAutoFit/>
          </a:bodyPr>
          <a:lstStyle/>
          <a:p>
            <a:pPr algn="ctr" defTabSz="106701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2800" dirty="0">
                <a:latin typeface="+mn-lt"/>
                <a:ea typeface="+mn-ea"/>
              </a:rPr>
              <a:t>HELP12</a:t>
            </a:r>
          </a:p>
          <a:p>
            <a:pPr algn="ctr" defTabSz="106701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2800" dirty="0">
                <a:latin typeface="+mn-lt"/>
                <a:ea typeface="+mn-ea"/>
              </a:rPr>
              <a:t>Nov. 2018</a:t>
            </a:r>
          </a:p>
        </p:txBody>
      </p:sp>
      <p:sp>
        <p:nvSpPr>
          <p:cNvPr id="22" name="正方形/長方形 10">
            <a:extLst>
              <a:ext uri="{FF2B5EF4-FFF2-40B4-BE49-F238E27FC236}">
                <a16:creationId xmlns:a16="http://schemas.microsoft.com/office/drawing/2014/main" id="{AFA337B0-28D4-4233-95B3-95429FF84CDD}"/>
              </a:ext>
            </a:extLst>
          </p:cNvPr>
          <p:cNvSpPr/>
          <p:nvPr/>
        </p:nvSpPr>
        <p:spPr>
          <a:xfrm>
            <a:off x="5508625" y="5791200"/>
            <a:ext cx="1727200" cy="954088"/>
          </a:xfrm>
          <a:prstGeom prst="rect">
            <a:avLst/>
          </a:prstGeom>
          <a:solidFill>
            <a:srgbClr val="92D050"/>
          </a:solidFill>
          <a:ln w="38100">
            <a:solidFill>
              <a:srgbClr val="FF0000"/>
            </a:solidFill>
          </a:ln>
        </p:spPr>
        <p:txBody>
          <a:bodyPr>
            <a:spAutoFit/>
          </a:bodyPr>
          <a:lstStyle/>
          <a:p>
            <a:pPr algn="ctr" defTabSz="106701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2800" dirty="0">
                <a:latin typeface="+mn-lt"/>
                <a:ea typeface="+mn-ea"/>
              </a:rPr>
              <a:t>GWP</a:t>
            </a:r>
          </a:p>
          <a:p>
            <a:pPr algn="ctr" defTabSz="106701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2800" dirty="0">
                <a:latin typeface="+mn-lt"/>
                <a:ea typeface="+mn-ea"/>
              </a:rPr>
              <a:t> 2018-19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タイトル 1">
            <a:extLst>
              <a:ext uri="{FF2B5EF4-FFF2-40B4-BE49-F238E27FC236}">
                <a16:creationId xmlns:a16="http://schemas.microsoft.com/office/drawing/2014/main" id="{874AFFAE-70F7-4AEC-A9BB-4B6690943C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28575"/>
            <a:ext cx="9906000" cy="1143000"/>
          </a:xfrm>
        </p:spPr>
        <p:txBody>
          <a:bodyPr/>
          <a:lstStyle/>
          <a:p>
            <a:pPr eaLnBrk="1" hangingPunct="1"/>
            <a:r>
              <a:rPr lang="en-US" altLang="ja-JP">
                <a:solidFill>
                  <a:srgbClr val="0000FF"/>
                </a:solidFill>
              </a:rPr>
              <a:t>Consultations on the Principles</a:t>
            </a:r>
            <a:endParaRPr lang="ja-JP" altLang="en-US">
              <a:solidFill>
                <a:srgbClr val="0000FF"/>
              </a:solidFill>
            </a:endParaRP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4D46842B-A7EE-4614-9BB3-896E51D682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938" y="1182688"/>
            <a:ext cx="9136062" cy="4525962"/>
          </a:xfrm>
        </p:spPr>
        <p:txBody>
          <a:bodyPr rtlCol="0">
            <a:noAutofit/>
          </a:bodyPr>
          <a:lstStyle/>
          <a:p>
            <a:pPr marL="0" indent="0" algn="just" defTabSz="763912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altLang="ja-JP" sz="26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Objectives</a:t>
            </a:r>
          </a:p>
          <a:p>
            <a:pPr marL="286466" indent="-286466" algn="just" defTabSz="763912" eaLnBrk="1" fontAlgn="auto" hangingPunct="1">
              <a:spcAft>
                <a:spcPts val="0"/>
              </a:spcAft>
              <a:defRPr/>
            </a:pPr>
            <a:r>
              <a:rPr lang="en-US" altLang="ja-JP" sz="2600" b="1" dirty="0">
                <a:latin typeface="Arial" panose="020B0604020202020204" pitchFamily="34" charset="0"/>
                <a:cs typeface="Arial" panose="020B0604020202020204" pitchFamily="34" charset="0"/>
              </a:rPr>
              <a:t>Collect comments on the proposed Principles from various stakeholders</a:t>
            </a:r>
          </a:p>
          <a:p>
            <a:pPr marL="286466" indent="-286466" algn="just" defTabSz="763912" eaLnBrk="1" fontAlgn="auto" hangingPunct="1">
              <a:spcAft>
                <a:spcPts val="0"/>
              </a:spcAft>
              <a:defRPr/>
            </a:pPr>
            <a:r>
              <a:rPr lang="en-US" altLang="ja-JP" sz="2600" b="1" dirty="0">
                <a:latin typeface="Arial" panose="020B0604020202020204" pitchFamily="34" charset="0"/>
                <a:cs typeface="Arial" panose="020B0604020202020204" pitchFamily="34" charset="0"/>
              </a:rPr>
              <a:t>Formulate the Implementation Plan of the Principles</a:t>
            </a:r>
          </a:p>
          <a:p>
            <a:pPr marL="0" indent="0" algn="just" defTabSz="763912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n-US" altLang="ja-JP" sz="2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 defTabSz="763912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altLang="ja-JP" sz="26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Organizers</a:t>
            </a:r>
          </a:p>
          <a:p>
            <a:pPr marL="286466" indent="-286466" algn="just" defTabSz="763912" eaLnBrk="1" fontAlgn="auto" hangingPunct="1">
              <a:spcAft>
                <a:spcPts val="0"/>
              </a:spcAft>
              <a:defRPr/>
            </a:pPr>
            <a:r>
              <a:rPr lang="en-US" altLang="ja-JP" sz="2600" b="1" dirty="0">
                <a:latin typeface="Arial" panose="020B0604020202020204" pitchFamily="34" charset="0"/>
                <a:cs typeface="Arial" panose="020B0604020202020204" pitchFamily="34" charset="0"/>
              </a:rPr>
              <a:t>HELP</a:t>
            </a:r>
          </a:p>
          <a:p>
            <a:pPr marL="286466" indent="-286466" algn="just" defTabSz="763912" eaLnBrk="1" fontAlgn="auto" hangingPunct="1">
              <a:spcAft>
                <a:spcPts val="0"/>
              </a:spcAft>
              <a:defRPr/>
            </a:pPr>
            <a:r>
              <a:rPr lang="en-US" altLang="ja-JP" sz="2600" b="1" dirty="0">
                <a:latin typeface="Arial" panose="020B0604020202020204" pitchFamily="34" charset="0"/>
                <a:cs typeface="Arial" panose="020B0604020202020204" pitchFamily="34" charset="0"/>
              </a:rPr>
              <a:t>Global Water Partnership (GWP)</a:t>
            </a:r>
          </a:p>
          <a:p>
            <a:pPr marL="0" indent="0" algn="just" defTabSz="763912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n-US" altLang="ja-JP" sz="2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 defTabSz="763912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altLang="ja-JP" sz="26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Participants</a:t>
            </a:r>
          </a:p>
          <a:p>
            <a:pPr marL="0" indent="0" algn="just" defTabSz="763912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altLang="ja-JP" sz="2600" b="1" dirty="0">
                <a:latin typeface="Arial" panose="020B0604020202020204" pitchFamily="34" charset="0"/>
                <a:cs typeface="Arial" panose="020B0604020202020204" pitchFamily="34" charset="0"/>
              </a:rPr>
              <a:t>Governments, International organizations, Academia, NGOs, Private sectors, etc.</a:t>
            </a:r>
          </a:p>
          <a:p>
            <a:pPr marL="0" indent="0" algn="just" defTabSz="763912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n-US" altLang="ja-JP" sz="2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6466" indent="-286466" algn="just" defTabSz="763912" eaLnBrk="1" fontAlgn="auto" hangingPunct="1">
              <a:spcAft>
                <a:spcPts val="0"/>
              </a:spcAft>
              <a:defRPr/>
            </a:pPr>
            <a:endParaRPr lang="en-US" altLang="ja-JP" sz="2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484" name="スライド番号プレースホルダー 3">
            <a:extLst>
              <a:ext uri="{FF2B5EF4-FFF2-40B4-BE49-F238E27FC236}">
                <a16:creationId xmlns:a16="http://schemas.microsoft.com/office/drawing/2014/main" id="{14431286-337D-4D10-B986-1CF4AD96A3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fld id="{266A2796-4BE3-4D93-A181-C69D080E5EF7}" type="slidenum">
              <a:rPr lang="ja-JP" altLang="en-US" sz="2000">
                <a:solidFill>
                  <a:srgbClr val="898989"/>
                </a:solidFill>
              </a:rPr>
              <a:pPr/>
              <a:t>16</a:t>
            </a:fld>
            <a:endParaRPr lang="ja-JP" altLang="en-US" sz="2000">
              <a:solidFill>
                <a:srgbClr val="898989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タイトル 1">
            <a:extLst>
              <a:ext uri="{FF2B5EF4-FFF2-40B4-BE49-F238E27FC236}">
                <a16:creationId xmlns:a16="http://schemas.microsoft.com/office/drawing/2014/main" id="{2CCA5ADB-5639-4ACF-B746-E0D554DAB6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28575"/>
            <a:ext cx="9906000" cy="1143000"/>
          </a:xfrm>
        </p:spPr>
        <p:txBody>
          <a:bodyPr/>
          <a:lstStyle/>
          <a:p>
            <a:pPr eaLnBrk="1" hangingPunct="1"/>
            <a:r>
              <a:rPr lang="en-US" altLang="ja-JP">
                <a:solidFill>
                  <a:srgbClr val="0000FF"/>
                </a:solidFill>
              </a:rPr>
              <a:t>Schedule of Consultations</a:t>
            </a:r>
            <a:endParaRPr lang="ja-JP" altLang="en-US">
              <a:solidFill>
                <a:srgbClr val="0000FF"/>
              </a:solidFill>
            </a:endParaRPr>
          </a:p>
        </p:txBody>
      </p:sp>
      <p:sp>
        <p:nvSpPr>
          <p:cNvPr id="21507" name="コンテンツ プレースホルダー 2">
            <a:extLst>
              <a:ext uri="{FF2B5EF4-FFF2-40B4-BE49-F238E27FC236}">
                <a16:creationId xmlns:a16="http://schemas.microsoft.com/office/drawing/2014/main" id="{B8AF72B5-3C59-4146-8898-1D00DF511A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908050"/>
            <a:ext cx="10209213" cy="4525963"/>
          </a:xfrm>
        </p:spPr>
        <p:txBody>
          <a:bodyPr/>
          <a:lstStyle/>
          <a:p>
            <a:pPr marL="0" indent="0" algn="just" eaLnBrk="1" hangingPunct="1">
              <a:lnSpc>
                <a:spcPts val="2800"/>
              </a:lnSpc>
              <a:buFont typeface="Arial" panose="020B0604020202020204" pitchFamily="34" charset="0"/>
              <a:buNone/>
            </a:pPr>
            <a:r>
              <a:rPr lang="en-US" altLang="ja-JP" sz="2400" b="1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Year 2018</a:t>
            </a:r>
          </a:p>
          <a:p>
            <a:pPr marL="0" indent="0" algn="just" eaLnBrk="1" hangingPunct="1">
              <a:lnSpc>
                <a:spcPts val="2800"/>
              </a:lnSpc>
              <a:buFont typeface="Arial" panose="020B0604020202020204" pitchFamily="34" charset="0"/>
              <a:buNone/>
            </a:pPr>
            <a:r>
              <a:rPr lang="en-US" altLang="ja-JP" sz="2400" b="1">
                <a:latin typeface="Arial" panose="020B0604020202020204" pitchFamily="34" charset="0"/>
                <a:cs typeface="Arial" panose="020B0604020202020204" pitchFamily="34" charset="0"/>
              </a:rPr>
              <a:t>October 9		GWP Central/Eastern Europe Meeting in Bucharest</a:t>
            </a:r>
          </a:p>
          <a:p>
            <a:pPr marL="0" indent="0" algn="just" eaLnBrk="1" hangingPunct="1">
              <a:lnSpc>
                <a:spcPts val="2800"/>
              </a:lnSpc>
              <a:buFont typeface="Arial" panose="020B0604020202020204" pitchFamily="34" charset="0"/>
              <a:buNone/>
            </a:pPr>
            <a:r>
              <a:rPr lang="en-US" altLang="ja-JP" sz="2400" b="1">
                <a:latin typeface="Arial" panose="020B0604020202020204" pitchFamily="34" charset="0"/>
                <a:cs typeface="Arial" panose="020B0604020202020204" pitchFamily="34" charset="0"/>
              </a:rPr>
              <a:t>October 12	GWP South Asia Meeting in Colombo</a:t>
            </a:r>
          </a:p>
          <a:p>
            <a:pPr marL="0" indent="0" algn="just" eaLnBrk="1" hangingPunct="1">
              <a:lnSpc>
                <a:spcPts val="2800"/>
              </a:lnSpc>
              <a:buFont typeface="Arial" panose="020B0604020202020204" pitchFamily="34" charset="0"/>
              <a:buNone/>
            </a:pPr>
            <a:r>
              <a:rPr lang="en-US" altLang="ja-JP" sz="2400" b="1">
                <a:latin typeface="Arial" panose="020B0604020202020204" pitchFamily="34" charset="0"/>
                <a:cs typeface="Arial" panose="020B0604020202020204" pitchFamily="34" charset="0"/>
              </a:rPr>
              <a:t>October 31	GWP Southern Africa Meeting in Livingstone</a:t>
            </a:r>
          </a:p>
          <a:p>
            <a:pPr marL="0" indent="0" algn="just" eaLnBrk="1" hangingPunct="1">
              <a:lnSpc>
                <a:spcPts val="2800"/>
              </a:lnSpc>
              <a:buFont typeface="Arial" panose="020B0604020202020204" pitchFamily="34" charset="0"/>
              <a:buNone/>
            </a:pPr>
            <a:r>
              <a:rPr lang="en-US" altLang="ja-JP" sz="2400" b="1">
                <a:latin typeface="Arial" panose="020B0604020202020204" pitchFamily="34" charset="0"/>
                <a:cs typeface="Arial" panose="020B0604020202020204" pitchFamily="34" charset="0"/>
              </a:rPr>
              <a:t>November 27	12</a:t>
            </a:r>
            <a:r>
              <a:rPr lang="en-US" altLang="ja-JP" sz="2400" b="1" baseline="30000"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US" altLang="ja-JP" sz="2400" b="1">
                <a:latin typeface="Arial" panose="020B0604020202020204" pitchFamily="34" charset="0"/>
                <a:cs typeface="Arial" panose="020B0604020202020204" pitchFamily="34" charset="0"/>
              </a:rPr>
              <a:t> HELP Meeting in Tokyo</a:t>
            </a:r>
          </a:p>
          <a:p>
            <a:pPr marL="0" indent="0" algn="just" eaLnBrk="1" hangingPunct="1">
              <a:lnSpc>
                <a:spcPts val="2800"/>
              </a:lnSpc>
              <a:buFont typeface="Arial" panose="020B0604020202020204" pitchFamily="34" charset="0"/>
              <a:buNone/>
            </a:pPr>
            <a:endParaRPr lang="en-US" altLang="ja-JP" sz="2400" b="1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 eaLnBrk="1" hangingPunct="1">
              <a:lnSpc>
                <a:spcPts val="2800"/>
              </a:lnSpc>
              <a:buFont typeface="Arial" panose="020B0604020202020204" pitchFamily="34" charset="0"/>
              <a:buNone/>
            </a:pPr>
            <a:r>
              <a:rPr lang="en-US" altLang="ja-JP" sz="2400" b="1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Year 2019</a:t>
            </a:r>
          </a:p>
          <a:p>
            <a:pPr marL="0" indent="0" algn="just" eaLnBrk="1" hangingPunct="1">
              <a:lnSpc>
                <a:spcPts val="2800"/>
              </a:lnSpc>
              <a:buFont typeface="Arial" panose="020B0604020202020204" pitchFamily="34" charset="0"/>
              <a:buNone/>
            </a:pPr>
            <a:r>
              <a:rPr lang="en-US" altLang="ja-JP" sz="2400" b="1">
                <a:latin typeface="Arial" panose="020B0604020202020204" pitchFamily="34" charset="0"/>
                <a:cs typeface="Arial" panose="020B0604020202020204" pitchFamily="34" charset="0"/>
              </a:rPr>
              <a:t>March 1		I&amp;W/OECD Meeting in Paris</a:t>
            </a:r>
          </a:p>
          <a:p>
            <a:pPr marL="0" indent="0" algn="just" eaLnBrk="1" hangingPunct="1">
              <a:lnSpc>
                <a:spcPts val="2800"/>
              </a:lnSpc>
              <a:buFont typeface="Arial" panose="020B0604020202020204" pitchFamily="34" charset="0"/>
              <a:buNone/>
            </a:pPr>
            <a:r>
              <a:rPr lang="en-US" altLang="ja-JP" sz="2400" b="1">
                <a:latin typeface="Arial" panose="020B0604020202020204" pitchFamily="34" charset="0"/>
                <a:cs typeface="Arial" panose="020B0604020202020204" pitchFamily="34" charset="0"/>
              </a:rPr>
              <a:t>March 22		GWP Southeast Asia Meeting in Hanoi</a:t>
            </a:r>
          </a:p>
          <a:p>
            <a:pPr marL="0" indent="0" algn="just" eaLnBrk="1" hangingPunct="1">
              <a:lnSpc>
                <a:spcPts val="2800"/>
              </a:lnSpc>
              <a:buFont typeface="Arial" panose="020B0604020202020204" pitchFamily="34" charset="0"/>
              <a:buNone/>
            </a:pPr>
            <a:r>
              <a:rPr lang="en-US" altLang="ja-JP" sz="2400" b="1">
                <a:latin typeface="Arial" panose="020B0604020202020204" pitchFamily="34" charset="0"/>
                <a:cs typeface="Arial" panose="020B0604020202020204" pitchFamily="34" charset="0"/>
              </a:rPr>
              <a:t>April 18		2</a:t>
            </a:r>
            <a:r>
              <a:rPr lang="en-US" altLang="ja-JP" sz="2400" b="1" baseline="30000">
                <a:latin typeface="Arial" panose="020B0604020202020204" pitchFamily="34" charset="0"/>
                <a:cs typeface="Arial" panose="020B0604020202020204" pitchFamily="34" charset="0"/>
              </a:rPr>
              <a:t>nd</a:t>
            </a:r>
            <a:r>
              <a:rPr lang="en-US" altLang="ja-JP" sz="2400" b="1">
                <a:latin typeface="Arial" panose="020B0604020202020204" pitchFamily="34" charset="0"/>
                <a:cs typeface="Arial" panose="020B0604020202020204" pitchFamily="34" charset="0"/>
              </a:rPr>
              <a:t> I&amp;W/OECD Meeting in the Hague</a:t>
            </a:r>
          </a:p>
          <a:p>
            <a:pPr marL="0" indent="0" algn="just" eaLnBrk="1" hangingPunct="1">
              <a:lnSpc>
                <a:spcPts val="2800"/>
              </a:lnSpc>
              <a:buFont typeface="Arial" panose="020B0604020202020204" pitchFamily="34" charset="0"/>
              <a:buNone/>
            </a:pPr>
            <a:r>
              <a:rPr lang="en-US" altLang="ja-JP" sz="2400" b="1">
                <a:latin typeface="Arial" panose="020B0604020202020204" pitchFamily="34" charset="0"/>
                <a:cs typeface="Arial" panose="020B0604020202020204" pitchFamily="34" charset="0"/>
              </a:rPr>
              <a:t>April	23		GWP South America Meeting in Montevideo</a:t>
            </a:r>
          </a:p>
          <a:p>
            <a:pPr marL="0" indent="0" algn="just" eaLnBrk="1" hangingPunct="1">
              <a:lnSpc>
                <a:spcPts val="2800"/>
              </a:lnSpc>
              <a:buFont typeface="Arial" panose="020B0604020202020204" pitchFamily="34" charset="0"/>
              <a:buNone/>
            </a:pPr>
            <a:r>
              <a:rPr lang="en-US" altLang="ja-JP" sz="2400" b="1">
                <a:latin typeface="Arial" panose="020B0604020202020204" pitchFamily="34" charset="0"/>
                <a:cs typeface="Arial" panose="020B0604020202020204" pitchFamily="34" charset="0"/>
              </a:rPr>
              <a:t>June 24		4</a:t>
            </a:r>
            <a:r>
              <a:rPr lang="en-US" altLang="ja-JP" sz="2400" b="1" baseline="30000"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US" altLang="ja-JP" sz="2400" b="1">
                <a:latin typeface="Arial" panose="020B0604020202020204" pitchFamily="34" charset="0"/>
                <a:cs typeface="Arial" panose="020B0604020202020204" pitchFamily="34" charset="0"/>
              </a:rPr>
              <a:t> UN Special Session on Water and Disasters in NY</a:t>
            </a:r>
          </a:p>
          <a:p>
            <a:pPr marL="0" indent="0" algn="just" eaLnBrk="1" hangingPunct="1">
              <a:lnSpc>
                <a:spcPts val="2800"/>
              </a:lnSpc>
              <a:buFont typeface="Arial" panose="020B0604020202020204" pitchFamily="34" charset="0"/>
              <a:buNone/>
            </a:pPr>
            <a:r>
              <a:rPr lang="en-US" altLang="ja-JP" sz="2400" b="1">
                <a:latin typeface="Arial" panose="020B0604020202020204" pitchFamily="34" charset="0"/>
                <a:cs typeface="Arial" panose="020B0604020202020204" pitchFamily="34" charset="0"/>
              </a:rPr>
              <a:t>			</a:t>
            </a:r>
            <a:r>
              <a:rPr lang="en-US" altLang="ja-JP" sz="2400" b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Launch of the Principles &amp; its Implementation Plan</a:t>
            </a:r>
          </a:p>
          <a:p>
            <a:pPr marL="0" indent="0" algn="just" eaLnBrk="1" hangingPunct="1">
              <a:lnSpc>
                <a:spcPts val="2800"/>
              </a:lnSpc>
              <a:buFont typeface="Arial" panose="020B0604020202020204" pitchFamily="34" charset="0"/>
              <a:buNone/>
            </a:pPr>
            <a:endParaRPr lang="en-US" altLang="ja-JP" sz="2400" b="1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 eaLnBrk="1" hangingPunct="1">
              <a:lnSpc>
                <a:spcPts val="2800"/>
              </a:lnSpc>
            </a:pPr>
            <a:endParaRPr lang="en-US" altLang="ja-JP" sz="24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508" name="スライド番号プレースホルダー 3">
            <a:extLst>
              <a:ext uri="{FF2B5EF4-FFF2-40B4-BE49-F238E27FC236}">
                <a16:creationId xmlns:a16="http://schemas.microsoft.com/office/drawing/2014/main" id="{65C700C1-CD7B-45C6-9382-4AC22972C8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fld id="{8D29B833-4E1F-48B8-8602-558699B0B96B}" type="slidenum">
              <a:rPr lang="ja-JP" altLang="en-US" sz="2000">
                <a:solidFill>
                  <a:srgbClr val="898989"/>
                </a:solidFill>
              </a:rPr>
              <a:pPr/>
              <a:t>17</a:t>
            </a:fld>
            <a:endParaRPr lang="ja-JP" altLang="en-US" sz="2000">
              <a:solidFill>
                <a:srgbClr val="898989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タイトル 1">
            <a:extLst>
              <a:ext uri="{FF2B5EF4-FFF2-40B4-BE49-F238E27FC236}">
                <a16:creationId xmlns:a16="http://schemas.microsoft.com/office/drawing/2014/main" id="{EC8AA438-6617-4EEE-9602-E15FBF2923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038" y="-190500"/>
            <a:ext cx="8543925" cy="1325563"/>
          </a:xfrm>
        </p:spPr>
        <p:txBody>
          <a:bodyPr/>
          <a:lstStyle/>
          <a:p>
            <a:r>
              <a:rPr lang="en-US" altLang="ja-JP" b="1">
                <a:latin typeface="Arial" panose="020B0604020202020204" pitchFamily="34" charset="0"/>
                <a:cs typeface="Arial" panose="020B0604020202020204" pitchFamily="34" charset="0"/>
              </a:rPr>
              <a:t>Brain Storming Session</a:t>
            </a:r>
            <a:endParaRPr lang="ja-JP" altLang="en-US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C5ECF563-06E7-44C4-88CB-A103230846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5013" y="876300"/>
            <a:ext cx="8543925" cy="5981700"/>
          </a:xfrm>
        </p:spPr>
        <p:txBody>
          <a:bodyPr>
            <a:normAutofit/>
          </a:bodyPr>
          <a:lstStyle/>
          <a:p>
            <a:pPr marL="0" indent="0">
              <a:buFont typeface="Arial" charset="0"/>
              <a:buNone/>
              <a:defRPr/>
            </a:pPr>
            <a:r>
              <a:rPr lang="en-US" altLang="ja-JP" sz="2400" b="1" dirty="0"/>
              <a:t>You are asked to:</a:t>
            </a:r>
          </a:p>
          <a:p>
            <a:pPr marL="0" indent="0">
              <a:buFont typeface="Arial" charset="0"/>
              <a:buNone/>
              <a:defRPr/>
            </a:pPr>
            <a:r>
              <a:rPr lang="en-US" altLang="ja-JP" sz="2400" b="1" dirty="0">
                <a:solidFill>
                  <a:srgbClr val="0000FF"/>
                </a:solidFill>
              </a:rPr>
              <a:t>1. Reading and writing</a:t>
            </a:r>
          </a:p>
          <a:p>
            <a:pPr>
              <a:defRPr/>
            </a:pPr>
            <a:r>
              <a:rPr lang="en-US" altLang="ja-JP" sz="2400" b="1" dirty="0"/>
              <a:t>Read the Principle on Financing and Investing for DRR</a:t>
            </a:r>
          </a:p>
          <a:p>
            <a:pPr>
              <a:defRPr/>
            </a:pPr>
            <a:r>
              <a:rPr lang="en-US" altLang="ja-JP" sz="2400" b="1" dirty="0"/>
              <a:t>Think and write your comments on the Principle</a:t>
            </a:r>
          </a:p>
          <a:p>
            <a:pPr marL="0" indent="0">
              <a:buFont typeface="Arial" charset="0"/>
              <a:buNone/>
              <a:defRPr/>
            </a:pPr>
            <a:r>
              <a:rPr lang="en-US" altLang="ja-JP" sz="2400" b="1" dirty="0">
                <a:solidFill>
                  <a:srgbClr val="0000FF"/>
                </a:solidFill>
              </a:rPr>
              <a:t>2. Group Discussion</a:t>
            </a:r>
          </a:p>
          <a:p>
            <a:pPr>
              <a:defRPr/>
            </a:pPr>
            <a:r>
              <a:rPr lang="en-US" altLang="ja-JP" sz="2400" b="1" dirty="0"/>
              <a:t>Choose a moderator and rapporteur of the Group</a:t>
            </a:r>
          </a:p>
          <a:p>
            <a:pPr>
              <a:defRPr/>
            </a:pPr>
            <a:r>
              <a:rPr lang="en-US" altLang="ja-JP" sz="2400" b="1" dirty="0"/>
              <a:t>Share your idea in group discussion</a:t>
            </a:r>
          </a:p>
          <a:p>
            <a:pPr>
              <a:defRPr/>
            </a:pPr>
            <a:r>
              <a:rPr lang="en-US" altLang="ja-JP" sz="2400" b="1" dirty="0"/>
              <a:t>Discuss and decide the most important suggestion on the principle (changes, additions, new ideas…) of the group.</a:t>
            </a:r>
          </a:p>
          <a:p>
            <a:pPr marL="0" indent="0">
              <a:buFont typeface="Arial" charset="0"/>
              <a:buNone/>
              <a:defRPr/>
            </a:pPr>
            <a:r>
              <a:rPr lang="en-US" altLang="ja-JP" sz="2400" b="1" dirty="0">
                <a:solidFill>
                  <a:srgbClr val="0000FF"/>
                </a:solidFill>
              </a:rPr>
              <a:t>3. Plenary discussion</a:t>
            </a:r>
          </a:p>
          <a:p>
            <a:pPr>
              <a:defRPr/>
            </a:pPr>
            <a:r>
              <a:rPr lang="en-US" altLang="ja-JP" sz="2400" b="1" dirty="0" err="1"/>
              <a:t>Rapporteurs</a:t>
            </a:r>
            <a:r>
              <a:rPr lang="en-US" altLang="ja-JP" sz="2400" b="1" dirty="0"/>
              <a:t> to report the most important suggestion in the plenary discussion. </a:t>
            </a:r>
          </a:p>
          <a:p>
            <a:pPr>
              <a:defRPr/>
            </a:pPr>
            <a:r>
              <a:rPr lang="en-US" altLang="ja-JP" sz="2400" b="1" dirty="0"/>
              <a:t>Give your comments, if any, as additional contribution</a:t>
            </a:r>
            <a:endParaRPr lang="ja-JP" alt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タイトル 1">
            <a:extLst>
              <a:ext uri="{FF2B5EF4-FFF2-40B4-BE49-F238E27FC236}">
                <a16:creationId xmlns:a16="http://schemas.microsoft.com/office/drawing/2014/main" id="{CF6DBB33-58EF-4810-9E12-5651E1DD9F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4863" y="1447800"/>
            <a:ext cx="8229600" cy="1555750"/>
          </a:xfrm>
        </p:spPr>
        <p:txBody>
          <a:bodyPr/>
          <a:lstStyle/>
          <a:p>
            <a:pPr eaLnBrk="1" hangingPunct="1"/>
            <a:r>
              <a:rPr lang="en-US" altLang="ja-JP" sz="7000" b="1"/>
              <a:t>Thank you.</a:t>
            </a:r>
            <a:endParaRPr lang="ja-JP" altLang="en-US" sz="7000" b="1"/>
          </a:p>
        </p:txBody>
      </p:sp>
      <p:sp>
        <p:nvSpPr>
          <p:cNvPr id="23555" name="Text Box 3">
            <a:extLst>
              <a:ext uri="{FF2B5EF4-FFF2-40B4-BE49-F238E27FC236}">
                <a16:creationId xmlns:a16="http://schemas.microsoft.com/office/drawing/2014/main" id="{FFE47E0C-4B96-4206-A053-0EC6F792A4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3732213"/>
            <a:ext cx="9464675" cy="1373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n-US" altLang="ja-JP" sz="2800" b="1"/>
              <a:t>High-level Experts and Leaders Panel on Water and Disasters (HELP)</a:t>
            </a:r>
            <a:br>
              <a:rPr lang="en-US" altLang="ja-JP" sz="2800" b="1"/>
            </a:br>
            <a:r>
              <a:rPr lang="en-US" altLang="ja-JP" sz="2800" b="1"/>
              <a:t>http://www.wateranddisaster.org/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タイトル 1">
            <a:extLst>
              <a:ext uri="{FF2B5EF4-FFF2-40B4-BE49-F238E27FC236}">
                <a16:creationId xmlns:a16="http://schemas.microsoft.com/office/drawing/2014/main" id="{90F406CD-9A07-4C86-B95B-9A8C459FC7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28575"/>
            <a:ext cx="9906000" cy="1143000"/>
          </a:xfrm>
        </p:spPr>
        <p:txBody>
          <a:bodyPr/>
          <a:lstStyle/>
          <a:p>
            <a:pPr eaLnBrk="1" hangingPunct="1"/>
            <a:r>
              <a:rPr lang="en-US" altLang="ja-JP" sz="4000" b="1"/>
              <a:t>Discussion</a:t>
            </a:r>
            <a:endParaRPr lang="ja-JP" altLang="en-US" sz="4000" b="1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5B839A9-10B5-4794-9C79-B514B642B7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938" y="1052513"/>
            <a:ext cx="9136062" cy="4525962"/>
          </a:xfrm>
        </p:spPr>
        <p:txBody>
          <a:bodyPr rtlCol="0">
            <a:noAutofit/>
          </a:bodyPr>
          <a:lstStyle/>
          <a:p>
            <a:pPr marL="286466" indent="-286466" algn="just" defTabSz="763912" eaLnBrk="1" fontAlgn="auto" hangingPunct="1">
              <a:spcAft>
                <a:spcPts val="0"/>
              </a:spcAft>
              <a:defRPr/>
            </a:pPr>
            <a:r>
              <a:rPr lang="en-US" altLang="ja-JP" sz="3200" b="1" dirty="0"/>
              <a:t>Fill in the questionnaire</a:t>
            </a:r>
          </a:p>
          <a:p>
            <a:pPr marL="286466" indent="-286466" algn="just" defTabSz="763912" eaLnBrk="1" fontAlgn="auto" hangingPunct="1">
              <a:spcAft>
                <a:spcPts val="0"/>
              </a:spcAft>
              <a:defRPr/>
            </a:pPr>
            <a:r>
              <a:rPr lang="en-US" altLang="ja-JP" sz="3200" b="1" dirty="0"/>
              <a:t>Divided into 3 groups</a:t>
            </a:r>
          </a:p>
          <a:p>
            <a:pPr marL="286466" indent="-286466" algn="just" defTabSz="763912" eaLnBrk="1" fontAlgn="auto" hangingPunct="1">
              <a:spcAft>
                <a:spcPts val="0"/>
              </a:spcAft>
              <a:defRPr/>
            </a:pPr>
            <a:r>
              <a:rPr lang="en-US" altLang="ja-JP" sz="3200" b="1" dirty="0"/>
              <a:t>Select a chair/rapporteur in the group</a:t>
            </a:r>
          </a:p>
          <a:p>
            <a:pPr marL="286466" indent="-286466" algn="just" defTabSz="763912" eaLnBrk="1" fontAlgn="auto" hangingPunct="1">
              <a:spcAft>
                <a:spcPts val="0"/>
              </a:spcAft>
              <a:defRPr/>
            </a:pPr>
            <a:r>
              <a:rPr lang="en-US" altLang="ja-JP" sz="3200" b="1" dirty="0">
                <a:solidFill>
                  <a:srgbClr val="0000FF"/>
                </a:solidFill>
              </a:rPr>
              <a:t>Table discussion 1 on the Principles</a:t>
            </a:r>
          </a:p>
          <a:p>
            <a:pPr marL="0" indent="0" algn="just" defTabSz="763912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altLang="ja-JP" sz="3200" b="1" dirty="0">
                <a:solidFill>
                  <a:srgbClr val="0000FF"/>
                </a:solidFill>
              </a:rPr>
              <a:t>	Modification, Application  </a:t>
            </a:r>
            <a:endParaRPr lang="en-US" altLang="ja-JP" sz="3200" b="1" dirty="0"/>
          </a:p>
          <a:p>
            <a:pPr marL="286466" indent="-286466" algn="just" defTabSz="763912" eaLnBrk="1" fontAlgn="auto" hangingPunct="1">
              <a:spcAft>
                <a:spcPts val="0"/>
              </a:spcAft>
              <a:defRPr/>
            </a:pPr>
            <a:r>
              <a:rPr lang="en-US" altLang="ja-JP" sz="3200" b="1" dirty="0"/>
              <a:t>Plenary discussion to share findings</a:t>
            </a:r>
          </a:p>
          <a:p>
            <a:pPr marL="286466" indent="-286466" algn="just" defTabSz="763912" eaLnBrk="1" fontAlgn="auto" hangingPunct="1">
              <a:spcAft>
                <a:spcPts val="0"/>
              </a:spcAft>
              <a:defRPr/>
            </a:pPr>
            <a:r>
              <a:rPr lang="en-US" altLang="ja-JP" sz="3200" b="1" dirty="0">
                <a:solidFill>
                  <a:srgbClr val="0000FF"/>
                </a:solidFill>
              </a:rPr>
              <a:t>Table discussion 2 on disaster recovery</a:t>
            </a:r>
          </a:p>
          <a:p>
            <a:pPr marL="0" indent="0" algn="just" defTabSz="763912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altLang="ja-JP" sz="3200" b="1" dirty="0">
                <a:solidFill>
                  <a:srgbClr val="0000FF"/>
                </a:solidFill>
              </a:rPr>
              <a:t>	Effectiveness, Communication, Responsibility</a:t>
            </a:r>
          </a:p>
          <a:p>
            <a:pPr marL="286466" indent="-286466" algn="just" defTabSz="763912" eaLnBrk="1" fontAlgn="auto" hangingPunct="1">
              <a:spcAft>
                <a:spcPts val="0"/>
              </a:spcAft>
              <a:defRPr/>
            </a:pPr>
            <a:r>
              <a:rPr lang="en-US" altLang="ja-JP" sz="3200" b="1" dirty="0"/>
              <a:t>Plenary discussion to share findings</a:t>
            </a:r>
          </a:p>
          <a:p>
            <a:pPr marL="286466" indent="-286466" algn="just" defTabSz="763912" eaLnBrk="1" fontAlgn="auto" hangingPunct="1">
              <a:spcAft>
                <a:spcPts val="0"/>
              </a:spcAft>
              <a:defRPr/>
            </a:pPr>
            <a:r>
              <a:rPr lang="en-US" altLang="ja-JP" sz="3200" b="1" dirty="0"/>
              <a:t>Summary/Closing</a:t>
            </a:r>
          </a:p>
          <a:p>
            <a:pPr marL="0" indent="0" algn="just" defTabSz="763912" eaLnBrk="1" fontAlgn="auto" hangingPunct="1">
              <a:lnSpc>
                <a:spcPts val="3600"/>
              </a:lnSpc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altLang="ja-JP" sz="3200" b="1" dirty="0"/>
              <a:t> </a:t>
            </a:r>
          </a:p>
        </p:txBody>
      </p:sp>
      <p:sp>
        <p:nvSpPr>
          <p:cNvPr id="24580" name="スライド番号プレースホルダー 3">
            <a:extLst>
              <a:ext uri="{FF2B5EF4-FFF2-40B4-BE49-F238E27FC236}">
                <a16:creationId xmlns:a16="http://schemas.microsoft.com/office/drawing/2014/main" id="{82FE58A9-8F1E-4CF0-91DD-D96CE445A8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fld id="{2C8B1723-219A-41D8-8F23-0D9C98D37BA0}" type="slidenum">
              <a:rPr lang="ja-JP" altLang="en-US" sz="2000">
                <a:solidFill>
                  <a:srgbClr val="898989"/>
                </a:solidFill>
              </a:rPr>
              <a:pPr/>
              <a:t>20</a:t>
            </a:fld>
            <a:endParaRPr lang="ja-JP" altLang="en-US" sz="2000">
              <a:solidFill>
                <a:srgbClr val="898989"/>
              </a:solidFill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タイトル 1">
            <a:extLst>
              <a:ext uri="{FF2B5EF4-FFF2-40B4-BE49-F238E27FC236}">
                <a16:creationId xmlns:a16="http://schemas.microsoft.com/office/drawing/2014/main" id="{97C1D1DC-5D12-4FF5-879A-4B45814A35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906000" cy="1052513"/>
          </a:xfrm>
        </p:spPr>
        <p:txBody>
          <a:bodyPr lIns="36000" rIns="36000"/>
          <a:lstStyle/>
          <a:p>
            <a:r>
              <a:rPr lang="en-US" altLang="ja-JP" sz="3200" b="1"/>
              <a:t>HELP-GWP </a:t>
            </a:r>
            <a:r>
              <a:rPr lang="en-US" altLang="ja-JP" sz="3400" b="1"/>
              <a:t>Consultation Meeting on the Principles</a:t>
            </a:r>
            <a:br>
              <a:rPr lang="en-US" altLang="ja-JP" sz="3400" b="1"/>
            </a:br>
            <a:r>
              <a:rPr lang="en-US" altLang="ja-JP" sz="3400" b="1"/>
              <a:t>in Central and Eastern Europe</a:t>
            </a:r>
            <a:endParaRPr lang="ja-JP" altLang="en-US" sz="3400" b="1"/>
          </a:p>
        </p:txBody>
      </p:sp>
      <p:sp>
        <p:nvSpPr>
          <p:cNvPr id="25603" name="コンテンツ プレースホルダー 2">
            <a:extLst>
              <a:ext uri="{FF2B5EF4-FFF2-40B4-BE49-F238E27FC236}">
                <a16:creationId xmlns:a16="http://schemas.microsoft.com/office/drawing/2014/main" id="{C6230C2F-A62E-4197-8896-4E4E9AC2FC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150" y="1125538"/>
            <a:ext cx="9791700" cy="3024187"/>
          </a:xfrm>
        </p:spPr>
        <p:txBody>
          <a:bodyPr lIns="72000" tIns="36000" rIns="72000" bIns="36000"/>
          <a:lstStyle/>
          <a:p>
            <a:pPr marL="0" indent="0" algn="just"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altLang="ja-JP" sz="2400" b="1"/>
              <a:t>Date: 9</a:t>
            </a:r>
            <a:r>
              <a:rPr lang="en-US" altLang="ja-JP" sz="2400" b="1" baseline="30000"/>
              <a:t>th</a:t>
            </a:r>
            <a:r>
              <a:rPr lang="en-US" altLang="ja-JP" sz="2400" b="1"/>
              <a:t> October, 2018</a:t>
            </a:r>
            <a:r>
              <a:rPr lang="ja-JP" altLang="en-US" sz="2400" b="1"/>
              <a:t>　</a:t>
            </a:r>
            <a:endParaRPr lang="en-US" altLang="ja-JP" sz="2400" b="1"/>
          </a:p>
          <a:p>
            <a:pPr marL="0" indent="0" algn="just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ja-JP" sz="2400" b="1"/>
              <a:t>Venue: National Meteorological Administration, Bucharest, Romania</a:t>
            </a:r>
          </a:p>
          <a:p>
            <a:pPr marL="0" indent="0" algn="just"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 altLang="ja-JP" sz="2400" b="1"/>
              <a:t>Participants: 22 persons from 10 countries </a:t>
            </a:r>
          </a:p>
          <a:p>
            <a:pPr marL="0" indent="0" algn="just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ja-JP" sz="2400" b="1"/>
              <a:t>                        (Ukraine, Moldova, Georgia, Armenia, Romania etc.)</a:t>
            </a:r>
          </a:p>
        </p:txBody>
      </p:sp>
      <p:sp>
        <p:nvSpPr>
          <p:cNvPr id="25604" name="スライド番号プレースホルダー 3">
            <a:extLst>
              <a:ext uri="{FF2B5EF4-FFF2-40B4-BE49-F238E27FC236}">
                <a16:creationId xmlns:a16="http://schemas.microsoft.com/office/drawing/2014/main" id="{057AA62A-4FB1-418E-84B1-0A8E556A9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xfrm>
            <a:off x="8769350" y="6492875"/>
            <a:ext cx="113665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fld id="{7EE01D38-82BC-4421-BF6D-65779512B289}" type="slidenum">
              <a:rPr lang="ja-JP" altLang="en-US" sz="2000"/>
              <a:pPr/>
              <a:t>21</a:t>
            </a:fld>
            <a:endParaRPr lang="ja-JP" altLang="en-US" sz="2000"/>
          </a:p>
        </p:txBody>
      </p:sp>
      <p:pic>
        <p:nvPicPr>
          <p:cNvPr id="25605" name="Picture 3" descr="C:\Users\moriyasu\Desktop\H30.11.27 12th HELP資料\写真（ブカレスト）\IMG_7761.JPG">
            <a:extLst>
              <a:ext uri="{FF2B5EF4-FFF2-40B4-BE49-F238E27FC236}">
                <a16:creationId xmlns:a16="http://schemas.microsoft.com/office/drawing/2014/main" id="{C6933900-4B21-4D5D-913C-A2A0CEC943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025" y="3230563"/>
            <a:ext cx="4681538" cy="351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6" name="Picture 6" descr="C:\Users\moriyasu\Desktop\H30.11.27 12th HELP資料\写真（ブカレスト）\IMG_7771.JPG">
            <a:extLst>
              <a:ext uri="{FF2B5EF4-FFF2-40B4-BE49-F238E27FC236}">
                <a16:creationId xmlns:a16="http://schemas.microsoft.com/office/drawing/2014/main" id="{46E6EB8E-231C-4533-9C52-E42AA00D64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3230563"/>
            <a:ext cx="4679950" cy="351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タイトル 1">
            <a:extLst>
              <a:ext uri="{FF2B5EF4-FFF2-40B4-BE49-F238E27FC236}">
                <a16:creationId xmlns:a16="http://schemas.microsoft.com/office/drawing/2014/main" id="{5B9C2784-A007-4553-8B85-F771680DDD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906000" cy="836613"/>
          </a:xfrm>
        </p:spPr>
        <p:txBody>
          <a:bodyPr lIns="36000" rIns="36000"/>
          <a:lstStyle/>
          <a:p>
            <a:r>
              <a:rPr lang="en-US" altLang="ja-JP" sz="3400" b="1"/>
              <a:t>Key Points from Consultation Meetings</a:t>
            </a:r>
            <a:endParaRPr lang="ja-JP" altLang="en-US" sz="3400" b="1"/>
          </a:p>
        </p:txBody>
      </p:sp>
      <p:sp>
        <p:nvSpPr>
          <p:cNvPr id="26627" name="コンテンツ プレースホルダー 2">
            <a:extLst>
              <a:ext uri="{FF2B5EF4-FFF2-40B4-BE49-F238E27FC236}">
                <a16:creationId xmlns:a16="http://schemas.microsoft.com/office/drawing/2014/main" id="{A3AE8403-BDFF-4709-A89F-44843D15E3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6238" y="887413"/>
            <a:ext cx="9505950" cy="5184775"/>
          </a:xfrm>
        </p:spPr>
        <p:txBody>
          <a:bodyPr lIns="72000" tIns="36000" rIns="72000" bIns="36000"/>
          <a:lstStyle/>
          <a:p>
            <a:pPr algn="just">
              <a:lnSpc>
                <a:spcPts val="2400"/>
              </a:lnSpc>
              <a:spcBef>
                <a:spcPts val="600"/>
              </a:spcBef>
            </a:pPr>
            <a:r>
              <a:rPr lang="en-US" altLang="ja-JP" sz="2800" b="1"/>
              <a:t>Urban/land use planning without causing negative impact</a:t>
            </a:r>
          </a:p>
          <a:p>
            <a:pPr algn="just">
              <a:lnSpc>
                <a:spcPts val="2400"/>
              </a:lnSpc>
              <a:spcBef>
                <a:spcPts val="600"/>
              </a:spcBef>
            </a:pPr>
            <a:r>
              <a:rPr lang="en-US" altLang="ja-JP" sz="2800" b="1"/>
              <a:t>Natural resources management</a:t>
            </a:r>
          </a:p>
          <a:p>
            <a:pPr algn="just">
              <a:lnSpc>
                <a:spcPts val="2400"/>
              </a:lnSpc>
              <a:spcBef>
                <a:spcPts val="600"/>
              </a:spcBef>
            </a:pPr>
            <a:r>
              <a:rPr lang="en-US" altLang="ja-JP" sz="2800" b="1"/>
              <a:t>National risk management plan</a:t>
            </a:r>
          </a:p>
          <a:p>
            <a:pPr algn="just">
              <a:lnSpc>
                <a:spcPts val="2400"/>
              </a:lnSpc>
              <a:spcBef>
                <a:spcPts val="600"/>
              </a:spcBef>
            </a:pPr>
            <a:r>
              <a:rPr lang="en-US" altLang="ja-JP" sz="2800" b="1"/>
              <a:t>Target disasters (local, drought, man-made)</a:t>
            </a:r>
          </a:p>
          <a:p>
            <a:pPr algn="just">
              <a:lnSpc>
                <a:spcPts val="2400"/>
              </a:lnSpc>
              <a:spcBef>
                <a:spcPts val="600"/>
              </a:spcBef>
            </a:pPr>
            <a:r>
              <a:rPr lang="en-US" altLang="ja-JP" sz="2800" b="1"/>
              <a:t>DRR cost is a part of project lifecycle cost</a:t>
            </a:r>
          </a:p>
          <a:p>
            <a:pPr algn="just">
              <a:lnSpc>
                <a:spcPts val="2500"/>
              </a:lnSpc>
              <a:spcBef>
                <a:spcPts val="600"/>
              </a:spcBef>
            </a:pPr>
            <a:r>
              <a:rPr lang="en-US" altLang="ja-JP" sz="2800" b="1"/>
              <a:t>Access to relief aid</a:t>
            </a:r>
          </a:p>
          <a:p>
            <a:pPr algn="just">
              <a:lnSpc>
                <a:spcPts val="2500"/>
              </a:lnSpc>
              <a:spcBef>
                <a:spcPts val="600"/>
              </a:spcBef>
            </a:pPr>
            <a:r>
              <a:rPr lang="en-US" altLang="ja-JP" sz="2800" b="1"/>
              <a:t>Guideline of recovery</a:t>
            </a:r>
          </a:p>
          <a:p>
            <a:pPr algn="just">
              <a:lnSpc>
                <a:spcPts val="2500"/>
              </a:lnSpc>
              <a:spcBef>
                <a:spcPts val="600"/>
              </a:spcBef>
            </a:pPr>
            <a:r>
              <a:rPr lang="en-US" altLang="ja-JP" sz="2800" b="1"/>
              <a:t>Prevent water-borne diseases</a:t>
            </a:r>
          </a:p>
          <a:p>
            <a:pPr algn="just">
              <a:lnSpc>
                <a:spcPts val="2500"/>
              </a:lnSpc>
              <a:spcBef>
                <a:spcPts val="600"/>
              </a:spcBef>
            </a:pPr>
            <a:r>
              <a:rPr lang="en-US" altLang="ja-JP" sz="2800" b="1"/>
              <a:t>Marginalized people (women, youth, human trafficking)</a:t>
            </a:r>
          </a:p>
          <a:p>
            <a:pPr algn="just">
              <a:lnSpc>
                <a:spcPts val="2500"/>
              </a:lnSpc>
              <a:spcBef>
                <a:spcPts val="600"/>
              </a:spcBef>
            </a:pPr>
            <a:r>
              <a:rPr lang="en-US" altLang="ja-JP" sz="2800" b="1"/>
              <a:t>Political will / decision makers</a:t>
            </a:r>
          </a:p>
          <a:p>
            <a:pPr algn="just">
              <a:lnSpc>
                <a:spcPts val="2400"/>
              </a:lnSpc>
              <a:spcBef>
                <a:spcPts val="600"/>
              </a:spcBef>
            </a:pPr>
            <a:r>
              <a:rPr lang="en-US" altLang="ja-JP" sz="2800" b="1"/>
              <a:t>Climate change adaptation</a:t>
            </a:r>
          </a:p>
          <a:p>
            <a:pPr algn="just">
              <a:lnSpc>
                <a:spcPts val="2400"/>
              </a:lnSpc>
              <a:spcBef>
                <a:spcPts val="600"/>
              </a:spcBef>
            </a:pPr>
            <a:r>
              <a:rPr lang="en-US" altLang="ja-JP" sz="2800" b="1"/>
              <a:t>From disaster management to risk management</a:t>
            </a:r>
          </a:p>
          <a:p>
            <a:pPr algn="just">
              <a:lnSpc>
                <a:spcPts val="2400"/>
              </a:lnSpc>
              <a:spcBef>
                <a:spcPts val="600"/>
              </a:spcBef>
            </a:pPr>
            <a:r>
              <a:rPr lang="en-US" altLang="ja-JP" sz="2800" b="1"/>
              <a:t>National assistance in addition to international one</a:t>
            </a:r>
          </a:p>
          <a:p>
            <a:pPr algn="just">
              <a:lnSpc>
                <a:spcPts val="2500"/>
              </a:lnSpc>
              <a:spcBef>
                <a:spcPts val="600"/>
              </a:spcBef>
            </a:pPr>
            <a:r>
              <a:rPr lang="en-US" altLang="ja-JP" sz="2800" b="1"/>
              <a:t>Insurance changes people’s behavior</a:t>
            </a:r>
          </a:p>
          <a:p>
            <a:pPr algn="just">
              <a:lnSpc>
                <a:spcPts val="2500"/>
              </a:lnSpc>
              <a:spcBef>
                <a:spcPts val="600"/>
              </a:spcBef>
            </a:pPr>
            <a:r>
              <a:rPr lang="en-US" altLang="ja-JP" sz="2800" b="1"/>
              <a:t>Insurance supplement government budget</a:t>
            </a:r>
          </a:p>
          <a:p>
            <a:pPr algn="just">
              <a:lnSpc>
                <a:spcPts val="2400"/>
              </a:lnSpc>
              <a:spcBef>
                <a:spcPts val="600"/>
              </a:spcBef>
            </a:pPr>
            <a:endParaRPr lang="en-US" altLang="ja-JP" sz="2800" b="1"/>
          </a:p>
        </p:txBody>
      </p:sp>
      <p:sp>
        <p:nvSpPr>
          <p:cNvPr id="26628" name="スライド番号プレースホルダー 3">
            <a:extLst>
              <a:ext uri="{FF2B5EF4-FFF2-40B4-BE49-F238E27FC236}">
                <a16:creationId xmlns:a16="http://schemas.microsoft.com/office/drawing/2014/main" id="{35A00C49-C54F-4B33-A429-550303D4D8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fld id="{51C9B379-E02E-479F-93E8-D195E5FDC68E}" type="slidenum">
              <a:rPr lang="ja-JP" altLang="en-US" sz="2000">
                <a:solidFill>
                  <a:srgbClr val="898989"/>
                </a:solidFill>
              </a:rPr>
              <a:pPr/>
              <a:t>22</a:t>
            </a:fld>
            <a:endParaRPr lang="ja-JP" altLang="en-US" sz="2000">
              <a:solidFill>
                <a:srgbClr val="898989"/>
              </a:solidFill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タイトル 1">
            <a:extLst>
              <a:ext uri="{FF2B5EF4-FFF2-40B4-BE49-F238E27FC236}">
                <a16:creationId xmlns:a16="http://schemas.microsoft.com/office/drawing/2014/main" id="{454565CC-7CA9-4F50-ADE5-AA357239FB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906000" cy="836613"/>
          </a:xfrm>
        </p:spPr>
        <p:txBody>
          <a:bodyPr lIns="36000" rIns="36000"/>
          <a:lstStyle/>
          <a:p>
            <a:r>
              <a:rPr lang="en-US" altLang="ja-JP" sz="3400" b="1"/>
              <a:t>Key Points from Consultation Meetings</a:t>
            </a:r>
            <a:endParaRPr lang="ja-JP" altLang="en-US" sz="3400" b="1"/>
          </a:p>
        </p:txBody>
      </p:sp>
      <p:sp>
        <p:nvSpPr>
          <p:cNvPr id="27651" name="コンテンツ プレースホルダー 2">
            <a:extLst>
              <a:ext uri="{FF2B5EF4-FFF2-40B4-BE49-F238E27FC236}">
                <a16:creationId xmlns:a16="http://schemas.microsoft.com/office/drawing/2014/main" id="{F70973D1-FB61-44A0-B982-0458C7A0A5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6238" y="928688"/>
            <a:ext cx="9505950" cy="5184775"/>
          </a:xfrm>
        </p:spPr>
        <p:txBody>
          <a:bodyPr lIns="72000" tIns="36000" rIns="72000" bIns="36000"/>
          <a:lstStyle/>
          <a:p>
            <a:pPr algn="just">
              <a:lnSpc>
                <a:spcPts val="2400"/>
              </a:lnSpc>
              <a:spcBef>
                <a:spcPts val="600"/>
              </a:spcBef>
            </a:pPr>
            <a:r>
              <a:rPr lang="en-US" altLang="ja-JP" sz="2800" b="1"/>
              <a:t>Co-financing between public and private sectors</a:t>
            </a:r>
          </a:p>
          <a:p>
            <a:pPr algn="just">
              <a:lnSpc>
                <a:spcPts val="2400"/>
              </a:lnSpc>
              <a:spcBef>
                <a:spcPts val="600"/>
              </a:spcBef>
            </a:pPr>
            <a:r>
              <a:rPr lang="en-US" altLang="ja-JP" sz="2800" b="1"/>
              <a:t>Incentives to private sector</a:t>
            </a:r>
          </a:p>
          <a:p>
            <a:pPr algn="just">
              <a:lnSpc>
                <a:spcPts val="2400"/>
              </a:lnSpc>
              <a:spcBef>
                <a:spcPts val="600"/>
              </a:spcBef>
            </a:pPr>
            <a:r>
              <a:rPr lang="en-US" altLang="ja-JP" sz="2800" b="1"/>
              <a:t>Water pricing, showing benefit and cost of water use</a:t>
            </a:r>
          </a:p>
          <a:p>
            <a:pPr algn="just">
              <a:lnSpc>
                <a:spcPts val="2400"/>
              </a:lnSpc>
              <a:spcBef>
                <a:spcPts val="600"/>
              </a:spcBef>
            </a:pPr>
            <a:r>
              <a:rPr lang="en-US" altLang="ja-JP" sz="2800" b="1"/>
              <a:t>Fee-based management</a:t>
            </a:r>
          </a:p>
          <a:p>
            <a:pPr algn="just">
              <a:lnSpc>
                <a:spcPts val="2400"/>
              </a:lnSpc>
              <a:spcBef>
                <a:spcPts val="600"/>
              </a:spcBef>
            </a:pPr>
            <a:r>
              <a:rPr lang="en-US" altLang="ja-JP" sz="2800" b="1"/>
              <a:t>Beneficially trust fund, international DRR fund</a:t>
            </a:r>
          </a:p>
          <a:p>
            <a:pPr algn="just">
              <a:lnSpc>
                <a:spcPts val="2400"/>
              </a:lnSpc>
              <a:spcBef>
                <a:spcPts val="600"/>
              </a:spcBef>
            </a:pPr>
            <a:r>
              <a:rPr lang="en-US" altLang="ja-JP" sz="2800" b="1"/>
              <a:t>Social and environmental responsibilities of private sector</a:t>
            </a:r>
          </a:p>
          <a:p>
            <a:pPr algn="just">
              <a:lnSpc>
                <a:spcPts val="2400"/>
              </a:lnSpc>
              <a:spcBef>
                <a:spcPts val="600"/>
              </a:spcBef>
            </a:pPr>
            <a:r>
              <a:rPr lang="en-US" altLang="ja-JP" sz="2800" b="1"/>
              <a:t>Effective evacuation by early warning</a:t>
            </a:r>
          </a:p>
          <a:p>
            <a:pPr algn="just">
              <a:lnSpc>
                <a:spcPts val="2400"/>
              </a:lnSpc>
              <a:spcBef>
                <a:spcPts val="600"/>
              </a:spcBef>
            </a:pPr>
            <a:r>
              <a:rPr lang="en-US" altLang="ja-JP" sz="2800" b="1"/>
              <a:t>Transboundary project</a:t>
            </a:r>
          </a:p>
          <a:p>
            <a:pPr algn="just">
              <a:lnSpc>
                <a:spcPts val="2500"/>
              </a:lnSpc>
              <a:spcBef>
                <a:spcPts val="600"/>
              </a:spcBef>
            </a:pPr>
            <a:r>
              <a:rPr lang="en-US" altLang="ja-JP" sz="2800" b="1"/>
              <a:t>Communication facility in communities</a:t>
            </a:r>
          </a:p>
          <a:p>
            <a:pPr algn="just">
              <a:lnSpc>
                <a:spcPts val="2500"/>
              </a:lnSpc>
              <a:spcBef>
                <a:spcPts val="600"/>
              </a:spcBef>
            </a:pPr>
            <a:r>
              <a:rPr lang="en-US" altLang="ja-JP" sz="2800" b="1"/>
              <a:t>Soft investment in education and capacity building</a:t>
            </a:r>
          </a:p>
          <a:p>
            <a:pPr algn="just">
              <a:lnSpc>
                <a:spcPts val="2500"/>
              </a:lnSpc>
              <a:spcBef>
                <a:spcPts val="600"/>
              </a:spcBef>
            </a:pPr>
            <a:r>
              <a:rPr lang="en-US" altLang="ja-JP" sz="2800" b="1"/>
              <a:t>Promote innovation</a:t>
            </a:r>
          </a:p>
          <a:p>
            <a:pPr algn="just">
              <a:lnSpc>
                <a:spcPts val="2500"/>
              </a:lnSpc>
              <a:spcBef>
                <a:spcPts val="600"/>
              </a:spcBef>
            </a:pPr>
            <a:r>
              <a:rPr lang="en-US" altLang="ja-JP" sz="2800" b="1"/>
              <a:t>Interpretation of scientific information</a:t>
            </a:r>
          </a:p>
          <a:p>
            <a:pPr algn="just">
              <a:lnSpc>
                <a:spcPts val="2500"/>
              </a:lnSpc>
              <a:spcBef>
                <a:spcPts val="600"/>
              </a:spcBef>
            </a:pPr>
            <a:r>
              <a:rPr lang="en-US" altLang="ja-JP" sz="2800" b="1"/>
              <a:t>Indigenous knowledge</a:t>
            </a:r>
          </a:p>
          <a:p>
            <a:pPr algn="just">
              <a:lnSpc>
                <a:spcPts val="2500"/>
              </a:lnSpc>
              <a:spcBef>
                <a:spcPts val="600"/>
              </a:spcBef>
            </a:pPr>
            <a:r>
              <a:rPr lang="en-US" altLang="ja-JP" sz="2800" b="1"/>
              <a:t>Media disseminates disaster experiences</a:t>
            </a:r>
          </a:p>
          <a:p>
            <a:pPr algn="just">
              <a:lnSpc>
                <a:spcPts val="2500"/>
              </a:lnSpc>
              <a:spcBef>
                <a:spcPts val="600"/>
              </a:spcBef>
            </a:pPr>
            <a:r>
              <a:rPr lang="en-US" altLang="ja-JP" sz="2800" b="1"/>
              <a:t>Open data on risk</a:t>
            </a:r>
          </a:p>
          <a:p>
            <a:pPr algn="just">
              <a:lnSpc>
                <a:spcPts val="2500"/>
              </a:lnSpc>
              <a:spcBef>
                <a:spcPts val="600"/>
              </a:spcBef>
            </a:pPr>
            <a:endParaRPr lang="en-US" altLang="ja-JP" sz="2800" b="1"/>
          </a:p>
        </p:txBody>
      </p:sp>
      <p:sp>
        <p:nvSpPr>
          <p:cNvPr id="27652" name="スライド番号プレースホルダー 3">
            <a:extLst>
              <a:ext uri="{FF2B5EF4-FFF2-40B4-BE49-F238E27FC236}">
                <a16:creationId xmlns:a16="http://schemas.microsoft.com/office/drawing/2014/main" id="{101A10F1-8A80-4095-9AAE-1DDF5766BE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fld id="{F8F73511-D200-40AF-B317-EBC0E038C7B2}" type="slidenum">
              <a:rPr lang="ja-JP" altLang="en-US" sz="2000">
                <a:solidFill>
                  <a:srgbClr val="898989"/>
                </a:solidFill>
              </a:rPr>
              <a:pPr/>
              <a:t>23</a:t>
            </a:fld>
            <a:endParaRPr lang="ja-JP" altLang="en-US" sz="2000">
              <a:solidFill>
                <a:srgbClr val="898989"/>
              </a:solidFill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スライド番号プレースホルダー 3">
            <a:extLst>
              <a:ext uri="{FF2B5EF4-FFF2-40B4-BE49-F238E27FC236}">
                <a16:creationId xmlns:a16="http://schemas.microsoft.com/office/drawing/2014/main" id="{70058F22-B900-464D-BBB9-3ED9421270E2}"/>
              </a:ext>
            </a:extLst>
          </p:cNvPr>
          <p:cNvSpPr txBox="1">
            <a:spLocks noGrp="1"/>
          </p:cNvSpPr>
          <p:nvPr/>
        </p:nvSpPr>
        <p:spPr bwMode="auto">
          <a:xfrm>
            <a:off x="7562850" y="6394450"/>
            <a:ext cx="23114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4879" tIns="42440" rIns="84879" bIns="42440" anchor="ctr"/>
          <a:lstStyle>
            <a:lvl1pPr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/>
            <a:fld id="{02AC5195-22B1-44C0-913E-A5FF05FDA6D1}" type="slidenum">
              <a:rPr lang="ja-JP" altLang="en-US" sz="2000">
                <a:solidFill>
                  <a:srgbClr val="898989"/>
                </a:solidFill>
              </a:rPr>
              <a:pPr algn="r" eaLnBrk="1" hangingPunct="1"/>
              <a:t>24</a:t>
            </a:fld>
            <a:endParaRPr lang="ja-JP" altLang="en-US" sz="2000">
              <a:solidFill>
                <a:srgbClr val="898989"/>
              </a:solidFill>
            </a:endParaRPr>
          </a:p>
        </p:txBody>
      </p:sp>
      <p:sp>
        <p:nvSpPr>
          <p:cNvPr id="28675" name="Rectangle 7">
            <a:extLst>
              <a:ext uri="{FF2B5EF4-FFF2-40B4-BE49-F238E27FC236}">
                <a16:creationId xmlns:a16="http://schemas.microsoft.com/office/drawing/2014/main" id="{8C7631BC-F301-431B-AAB9-19E0AC185CAE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28600" y="152400"/>
            <a:ext cx="9410700" cy="1143000"/>
          </a:xfrm>
        </p:spPr>
        <p:txBody>
          <a:bodyPr/>
          <a:lstStyle/>
          <a:p>
            <a:pPr eaLnBrk="1" hangingPunct="1"/>
            <a:r>
              <a:rPr lang="en-US" altLang="ja-JP" sz="4000" b="1"/>
              <a:t>Key Messages of the Principles</a:t>
            </a:r>
          </a:p>
        </p:txBody>
      </p:sp>
      <p:sp>
        <p:nvSpPr>
          <p:cNvPr id="28676" name="Rectangle 8">
            <a:extLst>
              <a:ext uri="{FF2B5EF4-FFF2-40B4-BE49-F238E27FC236}">
                <a16:creationId xmlns:a16="http://schemas.microsoft.com/office/drawing/2014/main" id="{284CADA2-C8F1-4AA0-A573-7E8F7657FF02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495300" y="1295400"/>
            <a:ext cx="8915400" cy="5410200"/>
          </a:xfrm>
        </p:spPr>
        <p:txBody>
          <a:bodyPr/>
          <a:lstStyle/>
          <a:p>
            <a:pPr marL="514350" indent="-514350" eaLnBrk="1" hangingPunct="1">
              <a:lnSpc>
                <a:spcPct val="90000"/>
              </a:lnSpc>
              <a:spcBef>
                <a:spcPct val="50000"/>
              </a:spcBef>
              <a:buFont typeface="Calibri" panose="020F0502020204030204" pitchFamily="34" charset="0"/>
              <a:buNone/>
            </a:pPr>
            <a:r>
              <a:rPr lang="en-US" altLang="ja-JP" sz="2800" b="1">
                <a:latin typeface="Arial" panose="020B0604020202020204" pitchFamily="34" charset="0"/>
                <a:cs typeface="Arial" panose="020B0604020202020204" pitchFamily="34" charset="0"/>
              </a:rPr>
              <a:t>1.  Water-related disaster risk reduction is </a:t>
            </a:r>
            <a:r>
              <a:rPr lang="en-US" altLang="ja-JP" sz="2800" b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indispensable for socio-economic development</a:t>
            </a:r>
            <a:r>
              <a:rPr lang="en-US" altLang="ja-JP" sz="2800" b="1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514350" indent="-514350" eaLnBrk="1" hangingPunct="1">
              <a:lnSpc>
                <a:spcPct val="90000"/>
              </a:lnSpc>
              <a:spcBef>
                <a:spcPct val="50000"/>
              </a:spcBef>
              <a:buFont typeface="Calibri" panose="020F0502020204030204" pitchFamily="34" charset="0"/>
              <a:buNone/>
            </a:pPr>
            <a:r>
              <a:rPr lang="en-US" altLang="ja-JP" sz="2800" b="1">
                <a:latin typeface="Arial" panose="020B0604020202020204" pitchFamily="34" charset="0"/>
                <a:cs typeface="Arial" panose="020B0604020202020204" pitchFamily="34" charset="0"/>
              </a:rPr>
              <a:t>2.</a:t>
            </a:r>
            <a:r>
              <a:rPr lang="en-US" altLang="ja-JP" sz="2800" b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Pre-disaster prevention measures</a:t>
            </a:r>
            <a:r>
              <a:rPr lang="en-US" altLang="ja-JP" sz="2800" b="1">
                <a:latin typeface="Arial" panose="020B0604020202020204" pitchFamily="34" charset="0"/>
                <a:cs typeface="Arial" panose="020B0604020202020204" pitchFamily="34" charset="0"/>
              </a:rPr>
              <a:t> should be prioritized.</a:t>
            </a:r>
          </a:p>
          <a:p>
            <a:pPr marL="514350" indent="-514350" eaLnBrk="1" hangingPunct="1">
              <a:lnSpc>
                <a:spcPct val="90000"/>
              </a:lnSpc>
              <a:spcBef>
                <a:spcPct val="50000"/>
              </a:spcBef>
              <a:buFont typeface="Calibri" panose="020F0502020204030204" pitchFamily="34" charset="0"/>
              <a:buNone/>
            </a:pPr>
            <a:r>
              <a:rPr lang="en-US" altLang="ja-JP" sz="2800" b="1">
                <a:latin typeface="Arial" panose="020B0604020202020204" pitchFamily="34" charset="0"/>
                <a:cs typeface="Arial" panose="020B0604020202020204" pitchFamily="34" charset="0"/>
              </a:rPr>
              <a:t>3.</a:t>
            </a:r>
            <a:r>
              <a:rPr lang="en-US" altLang="ja-JP" sz="2800" b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Governments</a:t>
            </a:r>
            <a:r>
              <a:rPr lang="en-US" altLang="ja-JP" sz="2800" b="1">
                <a:latin typeface="Arial" panose="020B0604020202020204" pitchFamily="34" charset="0"/>
                <a:cs typeface="Arial" panose="020B0604020202020204" pitchFamily="34" charset="0"/>
              </a:rPr>
              <a:t> should improve their fiscal systems and secure sufficient budget.</a:t>
            </a:r>
          </a:p>
          <a:p>
            <a:pPr marL="514350" indent="-514350" eaLnBrk="1" hangingPunct="1">
              <a:lnSpc>
                <a:spcPct val="90000"/>
              </a:lnSpc>
              <a:spcBef>
                <a:spcPct val="50000"/>
              </a:spcBef>
              <a:buFont typeface="Calibri" panose="020F0502020204030204" pitchFamily="34" charset="0"/>
              <a:buNone/>
            </a:pPr>
            <a:r>
              <a:rPr lang="en-US" altLang="ja-JP" sz="2800" b="1">
                <a:latin typeface="Arial" panose="020B0604020202020204" pitchFamily="34" charset="0"/>
                <a:cs typeface="Arial" panose="020B0604020202020204" pitchFamily="34" charset="0"/>
              </a:rPr>
              <a:t>4.</a:t>
            </a:r>
            <a:r>
              <a:rPr lang="en-US" altLang="ja-JP" sz="2800" b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Various funding sources</a:t>
            </a:r>
            <a:r>
              <a:rPr lang="en-US" altLang="ja-JP" sz="2800" b="1">
                <a:latin typeface="Arial" panose="020B0604020202020204" pitchFamily="34" charset="0"/>
                <a:cs typeface="Arial" panose="020B0604020202020204" pitchFamily="34" charset="0"/>
              </a:rPr>
              <a:t> should be mobilized.</a:t>
            </a:r>
          </a:p>
          <a:p>
            <a:pPr marL="514350" indent="-514350" eaLnBrk="1" hangingPunct="1">
              <a:lnSpc>
                <a:spcPct val="90000"/>
              </a:lnSpc>
              <a:spcBef>
                <a:spcPct val="50000"/>
              </a:spcBef>
              <a:buFont typeface="Calibri" panose="020F0502020204030204" pitchFamily="34" charset="0"/>
              <a:buNone/>
            </a:pPr>
            <a:r>
              <a:rPr lang="en-US" altLang="ja-JP" sz="2800" b="1">
                <a:latin typeface="Arial" panose="020B0604020202020204" pitchFamily="34" charset="0"/>
                <a:cs typeface="Arial" panose="020B0604020202020204" pitchFamily="34" charset="0"/>
              </a:rPr>
              <a:t>5.</a:t>
            </a:r>
            <a:r>
              <a:rPr lang="en-US" altLang="ja-JP" sz="2800" b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International community </a:t>
            </a:r>
            <a:r>
              <a:rPr lang="en-US" altLang="ja-JP" sz="2800" b="1">
                <a:latin typeface="Arial" panose="020B0604020202020204" pitchFamily="34" charset="0"/>
                <a:cs typeface="Arial" panose="020B0604020202020204" pitchFamily="34" charset="0"/>
              </a:rPr>
              <a:t>should expand financing for disaster risk reduction.</a:t>
            </a:r>
          </a:p>
          <a:p>
            <a:pPr marL="514350" indent="-514350" eaLnBrk="1" hangingPunct="1">
              <a:lnSpc>
                <a:spcPct val="90000"/>
              </a:lnSpc>
              <a:spcBef>
                <a:spcPct val="50000"/>
              </a:spcBef>
              <a:buFont typeface="Calibri" panose="020F0502020204030204" pitchFamily="34" charset="0"/>
              <a:buNone/>
            </a:pPr>
            <a:r>
              <a:rPr lang="en-US" altLang="ja-JP" sz="2800" b="1">
                <a:latin typeface="Arial" panose="020B0604020202020204" pitchFamily="34" charset="0"/>
                <a:cs typeface="Arial" panose="020B0604020202020204" pitchFamily="34" charset="0"/>
              </a:rPr>
              <a:t>6.</a:t>
            </a:r>
            <a:r>
              <a:rPr lang="en-US" altLang="ja-JP" sz="2800" b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Science and technology </a:t>
            </a:r>
            <a:r>
              <a:rPr lang="en-US" altLang="ja-JP" sz="2800" b="1">
                <a:latin typeface="Arial" panose="020B0604020202020204" pitchFamily="34" charset="0"/>
                <a:cs typeface="Arial" panose="020B0604020202020204" pitchFamily="34" charset="0"/>
              </a:rPr>
              <a:t>should support decision making on better investment.</a:t>
            </a:r>
            <a:endParaRPr lang="ja-JP" altLang="ja-JP" sz="28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タイトル 1">
            <a:extLst>
              <a:ext uri="{FF2B5EF4-FFF2-40B4-BE49-F238E27FC236}">
                <a16:creationId xmlns:a16="http://schemas.microsoft.com/office/drawing/2014/main" id="{8C2DBC70-8F06-41E8-8D7F-5DEC4C38A5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28575"/>
            <a:ext cx="9906000" cy="1143000"/>
          </a:xfrm>
        </p:spPr>
        <p:txBody>
          <a:bodyPr/>
          <a:lstStyle/>
          <a:p>
            <a:pPr eaLnBrk="1" hangingPunct="1"/>
            <a:r>
              <a:rPr lang="en-US" altLang="ja-JP" sz="4000" b="1"/>
              <a:t>Consultations on the Principles</a:t>
            </a:r>
            <a:endParaRPr lang="ja-JP" altLang="en-US" sz="4000" b="1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6CF54C1E-43E3-45CA-9928-F960F9C04A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938" y="1182688"/>
            <a:ext cx="9244012" cy="4525962"/>
          </a:xfrm>
        </p:spPr>
        <p:txBody>
          <a:bodyPr rtlCol="0">
            <a:noAutofit/>
          </a:bodyPr>
          <a:lstStyle/>
          <a:p>
            <a:pPr marL="0" indent="0" defTabSz="763912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altLang="ja-JP" sz="26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Consultation Meeting</a:t>
            </a:r>
          </a:p>
          <a:p>
            <a:pPr marL="286466" indent="-286466" defTabSz="763912" eaLnBrk="1" fontAlgn="auto" hangingPunct="1">
              <a:spcAft>
                <a:spcPts val="0"/>
              </a:spcAft>
              <a:defRPr/>
            </a:pPr>
            <a:r>
              <a:rPr lang="en-US" altLang="ja-JP" sz="2600" b="1" dirty="0">
                <a:latin typeface="Arial" panose="020B0604020202020204" pitchFamily="34" charset="0"/>
                <a:cs typeface="Arial" panose="020B0604020202020204" pitchFamily="34" charset="0"/>
              </a:rPr>
              <a:t>Organized back-to-back with major international conferences and GWP regional meetings</a:t>
            </a:r>
          </a:p>
          <a:p>
            <a:pPr marL="286466" indent="-286466" defTabSz="763912" eaLnBrk="1" fontAlgn="auto" hangingPunct="1">
              <a:spcAft>
                <a:spcPts val="0"/>
              </a:spcAft>
              <a:defRPr/>
            </a:pPr>
            <a:r>
              <a:rPr lang="en-US" altLang="ja-JP" sz="2600" b="1" dirty="0">
                <a:latin typeface="Arial" panose="020B0604020202020204" pitchFamily="34" charset="0"/>
                <a:cs typeface="Arial" panose="020B0604020202020204" pitchFamily="34" charset="0"/>
              </a:rPr>
              <a:t>Duration of up to a half day</a:t>
            </a:r>
          </a:p>
          <a:p>
            <a:pPr marL="286466" indent="-286466" defTabSz="763912" eaLnBrk="1" fontAlgn="auto" hangingPunct="1">
              <a:spcAft>
                <a:spcPts val="0"/>
              </a:spcAft>
              <a:defRPr/>
            </a:pPr>
            <a:r>
              <a:rPr lang="en-US" altLang="ja-JP" sz="2600" b="1" dirty="0">
                <a:latin typeface="Arial" panose="020B0604020202020204" pitchFamily="34" charset="0"/>
                <a:cs typeface="Arial" panose="020B0604020202020204" pitchFamily="34" charset="0"/>
              </a:rPr>
              <a:t>Introductory presentation followed by group discussions</a:t>
            </a:r>
          </a:p>
          <a:p>
            <a:pPr marL="0" indent="0" defTabSz="763912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n-US" altLang="ja-JP" sz="2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defTabSz="763912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altLang="ja-JP" sz="2600" b="1" dirty="0">
                <a:latin typeface="Arial" panose="020B0604020202020204" pitchFamily="34" charset="0"/>
                <a:cs typeface="Arial" panose="020B0604020202020204" pitchFamily="34" charset="0"/>
              </a:rPr>
              <a:t>1st Session on the contents of Principles</a:t>
            </a:r>
          </a:p>
          <a:p>
            <a:pPr marL="0" indent="0" defTabSz="763912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altLang="ja-JP" sz="2600" b="1" dirty="0">
                <a:latin typeface="Arial" panose="020B0604020202020204" pitchFamily="34" charset="0"/>
                <a:cs typeface="Arial" panose="020B0604020202020204" pitchFamily="34" charset="0"/>
              </a:rPr>
              <a:t>2nd Session on the Implementation Plan of the Principles</a:t>
            </a:r>
          </a:p>
          <a:p>
            <a:pPr marL="0" indent="0" defTabSz="763912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n-US" altLang="ja-JP" sz="2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6466" indent="-286466" defTabSz="763912" eaLnBrk="1" fontAlgn="auto" hangingPunct="1">
              <a:spcAft>
                <a:spcPts val="0"/>
              </a:spcAft>
              <a:defRPr/>
            </a:pPr>
            <a:endParaRPr lang="en-US" altLang="ja-JP" sz="2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700" name="スライド番号プレースホルダー 3">
            <a:extLst>
              <a:ext uri="{FF2B5EF4-FFF2-40B4-BE49-F238E27FC236}">
                <a16:creationId xmlns:a16="http://schemas.microsoft.com/office/drawing/2014/main" id="{9446ADA6-2E3A-4B9D-A086-4126E06CD2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fld id="{40EEB3EB-DBDE-43F2-9BAE-B03B4B9710AD}" type="slidenum">
              <a:rPr lang="ja-JP" altLang="en-US" sz="2000">
                <a:solidFill>
                  <a:srgbClr val="898989"/>
                </a:solidFill>
              </a:rPr>
              <a:pPr/>
              <a:t>25</a:t>
            </a:fld>
            <a:endParaRPr lang="ja-JP" altLang="en-US" sz="2000">
              <a:solidFill>
                <a:srgbClr val="898989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13695</TotalTime>
  <Words>2773</Words>
  <Application>Microsoft Office PowerPoint</Application>
  <PresentationFormat>A4 (210 x 297 mm)</PresentationFormat>
  <Paragraphs>285</Paragraphs>
  <Slides>25</Slides>
  <Notes>6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25</vt:i4>
      </vt:variant>
    </vt:vector>
  </HeadingPairs>
  <TitlesOfParts>
    <vt:vector size="33" baseType="lpstr">
      <vt:lpstr>Calibri</vt:lpstr>
      <vt:lpstr>ＭＳ Ｐゴシック</vt:lpstr>
      <vt:lpstr>Arial</vt:lpstr>
      <vt:lpstr>ＭＳ ゴシック</vt:lpstr>
      <vt:lpstr>Times New Roman</vt:lpstr>
      <vt:lpstr>Arial Narrow</vt:lpstr>
      <vt:lpstr>ＭＳ Ｐ明朝</vt:lpstr>
      <vt:lpstr>Office ​​テーマ</vt:lpstr>
      <vt:lpstr>Presentación de PowerPoint</vt:lpstr>
      <vt:lpstr>High-level Experts and Leaders Panel on Water and Disasters (HELP)</vt:lpstr>
      <vt:lpstr>Presentación de PowerPoint</vt:lpstr>
      <vt:lpstr>Disaster Financing as a Proportion of Total International Aid 1991- 2010</vt:lpstr>
      <vt:lpstr>I. Water-related disaster risk reduction is indispensable for socio-economic development.</vt:lpstr>
      <vt:lpstr>Presentación de PowerPoint</vt:lpstr>
      <vt:lpstr>II. Pre-disaster prevention measures should be prioritized.</vt:lpstr>
      <vt:lpstr>Management of Aging Infrastructure</vt:lpstr>
      <vt:lpstr>III. Governments should improve their fiscal systems and secure sufficient budget.</vt:lpstr>
      <vt:lpstr>   Effect of Flood Management Investment</vt:lpstr>
      <vt:lpstr>IV. Various funding sources should be mobilized.</vt:lpstr>
      <vt:lpstr>High-Standard Levee Development with the Private Sector</vt:lpstr>
      <vt:lpstr>V. International community should expand financing for disaster risk reduction.</vt:lpstr>
      <vt:lpstr>VI. Science and technology should support decision making on better investment.</vt:lpstr>
      <vt:lpstr>Roadmap for Developing the Principles</vt:lpstr>
      <vt:lpstr>Consultations on the Principles</vt:lpstr>
      <vt:lpstr>Schedule of Consultations</vt:lpstr>
      <vt:lpstr>Brain Storming Session</vt:lpstr>
      <vt:lpstr>Thank you.</vt:lpstr>
      <vt:lpstr>Discussion</vt:lpstr>
      <vt:lpstr>HELP-GWP Consultation Meeting on the Principles in Central and Eastern Europe</vt:lpstr>
      <vt:lpstr>Key Points from Consultation Meetings</vt:lpstr>
      <vt:lpstr>Key Points from Consultation Meetings</vt:lpstr>
      <vt:lpstr>Key Messages of the Principles</vt:lpstr>
      <vt:lpstr>Consultations on the Principles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0F0036宮尾 徹</dc:creator>
  <cp:lastModifiedBy>Corina Piaggio</cp:lastModifiedBy>
  <cp:revision>531</cp:revision>
  <cp:lastPrinted>2019-04-16T06:36:14Z</cp:lastPrinted>
  <dcterms:created xsi:type="dcterms:W3CDTF">2013-11-15T04:59:17Z</dcterms:created>
  <dcterms:modified xsi:type="dcterms:W3CDTF">2019-04-25T13:06:54Z</dcterms:modified>
</cp:coreProperties>
</file>